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sldIdLst>
    <p:sldId id="258" r:id="rId13"/>
    <p:sldId id="259" r:id="rId14"/>
    <p:sldId id="260" r:id="rId15"/>
    <p:sldId id="261" r:id="rId16"/>
    <p:sldId id="262" r:id="rId17"/>
    <p:sldId id="263" r:id="rId18"/>
    <p:sldId id="264" r:id="rId19"/>
    <p:sldId id="265" r:id="rId20"/>
    <p:sldId id="266" r:id="rId21"/>
    <p:sldId id="267"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30865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877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9193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846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36594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003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61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177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15068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7070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683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343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163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612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952857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9723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03900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384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8669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99630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7259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6934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351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850621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8251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2545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789932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371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75147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240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503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235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282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1562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78185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614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7558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202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36315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35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867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584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844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2802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0569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1136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5505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4355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192463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490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9441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972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470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526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1188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054187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258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7621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9609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947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70465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105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6228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5420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7654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532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749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9559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559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583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328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1656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720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7951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03503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986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3859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526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637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17568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732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516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7863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605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431331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164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67288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1926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6222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35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919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4569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7090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14898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363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055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042086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49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98468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340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5950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954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900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908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931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941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37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7056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95097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9338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012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55795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3847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31384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643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9640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192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28263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57594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598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07958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9093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775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27025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564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1704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4165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045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279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026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750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504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824286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609453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8108792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41592268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0547543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240093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1349437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1864212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3043507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7460715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5055124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3418359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03.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14.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5.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1.xml"/><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685800"/>
            <a:ext cx="11811000" cy="2895600"/>
          </a:xfrm>
        </p:spPr>
        <p:txBody>
          <a:bodyPr anchor="t"/>
          <a:lstStyle/>
          <a:p>
            <a:r>
              <a:rPr lang="en-US" u="sng" dirty="0">
                <a:latin typeface="Constantia" pitchFamily="18" charset="0"/>
              </a:rPr>
              <a:t>Government &amp; Economy of Kenya</a:t>
            </a:r>
          </a:p>
        </p:txBody>
      </p:sp>
      <p:sp>
        <p:nvSpPr>
          <p:cNvPr id="9" name="Subtitle 8"/>
          <p:cNvSpPr>
            <a:spLocks noGrp="1"/>
          </p:cNvSpPr>
          <p:nvPr>
            <p:ph type="subTitle" idx="1"/>
          </p:nvPr>
        </p:nvSpPr>
        <p:spPr/>
        <p:txBody>
          <a:bodyPr/>
          <a:lstStyle/>
          <a:p>
            <a:endParaRPr lang="en-US" dirty="0">
              <a:latin typeface="Constant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25" y="2882674"/>
            <a:ext cx="5002732" cy="33330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1858736"/>
            <a:ext cx="4008664" cy="4008664"/>
          </a:xfrm>
          <a:prstGeom prst="rect">
            <a:avLst/>
          </a:prstGeom>
        </p:spPr>
      </p:pic>
    </p:spTree>
    <p:extLst>
      <p:ext uri="{BB962C8B-B14F-4D97-AF65-F5344CB8AC3E}">
        <p14:creationId xmlns:p14="http://schemas.microsoft.com/office/powerpoint/2010/main" val="1193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721579"/>
          </a:xfrm>
        </p:spPr>
        <p:txBody>
          <a:bodyPr>
            <a:normAutofit/>
          </a:bodyPr>
          <a:lstStyle/>
          <a:p>
            <a:pPr algn="ctr"/>
            <a:r>
              <a:rPr lang="en-US" u="sng" dirty="0"/>
              <a:t>Capital Goods</a:t>
            </a:r>
          </a:p>
        </p:txBody>
      </p:sp>
      <p:sp>
        <p:nvSpPr>
          <p:cNvPr id="5" name="Content Placeholder 4"/>
          <p:cNvSpPr>
            <a:spLocks noGrp="1"/>
          </p:cNvSpPr>
          <p:nvPr>
            <p:ph sz="half" idx="1"/>
          </p:nvPr>
        </p:nvSpPr>
        <p:spPr>
          <a:xfrm>
            <a:off x="76201" y="914400"/>
            <a:ext cx="5928361" cy="5867400"/>
          </a:xfrm>
        </p:spPr>
        <p:txBody>
          <a:bodyPr/>
          <a:lstStyle/>
          <a:p>
            <a:r>
              <a:rPr lang="en-US" sz="2800" b="1" dirty="0"/>
              <a:t>Invests heavily in equipment needed for agriculture and manufacturing consumer goods</a:t>
            </a:r>
            <a:endParaRPr lang="en-US" sz="2800" b="1" u="sng" dirty="0">
              <a:effectLst>
                <a:outerShdw blurRad="38100" dist="38100" dir="2700000" algn="tl">
                  <a:srgbClr val="000000">
                    <a:alpha val="43137"/>
                  </a:srgbClr>
                </a:outerShdw>
              </a:effectLst>
            </a:endParaRP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 y="2841172"/>
            <a:ext cx="5758542" cy="3824008"/>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742" y="3731478"/>
            <a:ext cx="6117771" cy="305032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687" y="778727"/>
            <a:ext cx="4754113" cy="2952750"/>
          </a:xfrm>
          <a:prstGeom prst="rect">
            <a:avLst/>
          </a:prstGeom>
        </p:spPr>
      </p:pic>
    </p:spTree>
    <p:extLst>
      <p:ext uri="{BB962C8B-B14F-4D97-AF65-F5344CB8AC3E}">
        <p14:creationId xmlns:p14="http://schemas.microsoft.com/office/powerpoint/2010/main" val="33473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GDP/GDP per Capita</a:t>
            </a:r>
          </a:p>
        </p:txBody>
      </p:sp>
      <p:sp>
        <p:nvSpPr>
          <p:cNvPr id="6" name="Content Placeholder 5"/>
          <p:cNvSpPr>
            <a:spLocks noGrp="1"/>
          </p:cNvSpPr>
          <p:nvPr>
            <p:ph sz="half" idx="2"/>
          </p:nvPr>
        </p:nvSpPr>
        <p:spPr>
          <a:xfrm>
            <a:off x="6187441" y="914400"/>
            <a:ext cx="5699759" cy="5791200"/>
          </a:xfrm>
        </p:spPr>
        <p:txBody>
          <a:bodyPr/>
          <a:lstStyle/>
          <a:p>
            <a:r>
              <a:rPr lang="en-US" b="1" u="sng" dirty="0"/>
              <a:t>GDP</a:t>
            </a:r>
            <a:r>
              <a:rPr lang="en-US" b="1" dirty="0"/>
              <a:t>: $60.94 billion</a:t>
            </a:r>
            <a:endParaRPr lang="en-US" sz="2800" b="1" dirty="0">
              <a:effectLst>
                <a:outerShdw blurRad="38100" dist="38100" dir="2700000" algn="tl">
                  <a:srgbClr val="000000">
                    <a:alpha val="43137"/>
                  </a:srgbClr>
                </a:outerShdw>
              </a:effectLst>
            </a:endParaRPr>
          </a:p>
          <a:p>
            <a:r>
              <a:rPr lang="en-US" sz="2400" b="1" u="sng" dirty="0">
                <a:effectLst>
                  <a:outerShdw blurRad="38100" dist="38100" dir="2700000" algn="tl">
                    <a:srgbClr val="000000">
                      <a:alpha val="43137"/>
                    </a:srgbClr>
                  </a:outerShdw>
                </a:effectLst>
              </a:rPr>
              <a:t>GDP per capita</a:t>
            </a:r>
            <a:r>
              <a:rPr lang="en-US" sz="24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$3,100</a:t>
            </a:r>
          </a:p>
          <a:p>
            <a:r>
              <a:rPr lang="en-US" sz="2800" b="1" dirty="0">
                <a:effectLst>
                  <a:outerShdw blurRad="38100" dist="38100" dir="2700000" algn="tl">
                    <a:srgbClr val="000000">
                      <a:alpha val="43137"/>
                    </a:srgbClr>
                  </a:outerShdw>
                </a:effectLst>
              </a:rPr>
              <a:t>115</a:t>
            </a:r>
            <a:r>
              <a:rPr lang="en-US" sz="2800" b="1" baseline="30000" dirty="0">
                <a:effectLst>
                  <a:outerShdw blurRad="38100" dist="38100" dir="2700000" algn="tl">
                    <a:srgbClr val="000000">
                      <a:alpha val="43137"/>
                    </a:srgbClr>
                  </a:outerShdw>
                </a:effectLst>
              </a:rPr>
              <a:t>th</a:t>
            </a:r>
            <a:r>
              <a:rPr lang="en-US" sz="2800" b="1" dirty="0">
                <a:effectLst>
                  <a:outerShdw blurRad="38100" dist="38100" dir="2700000" algn="tl">
                    <a:srgbClr val="000000">
                      <a:alpha val="43137"/>
                    </a:srgbClr>
                  </a:outerShdw>
                </a:effectLst>
              </a:rPr>
              <a:t> GDP in the world</a:t>
            </a:r>
          </a:p>
          <a:p>
            <a:r>
              <a:rPr lang="en-US" sz="2800" b="1" dirty="0">
                <a:effectLst>
                  <a:outerShdw blurRad="38100" dist="38100" dir="2700000" algn="tl">
                    <a:srgbClr val="000000">
                      <a:alpha val="43137"/>
                    </a:srgbClr>
                  </a:outerShdw>
                </a:effectLst>
              </a:rPr>
              <a:t>Tourism 64% of GDP</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914400"/>
            <a:ext cx="5092042" cy="3815759"/>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829" y="3320142"/>
            <a:ext cx="6107612" cy="33854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876800"/>
            <a:ext cx="5709557" cy="1910798"/>
          </a:xfrm>
          <a:prstGeom prst="rect">
            <a:avLst/>
          </a:prstGeom>
        </p:spPr>
      </p:pic>
    </p:spTree>
    <p:extLst>
      <p:ext uri="{BB962C8B-B14F-4D97-AF65-F5344CB8AC3E}">
        <p14:creationId xmlns:p14="http://schemas.microsoft.com/office/powerpoint/2010/main" val="18687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Trade Barriers</a:t>
            </a:r>
          </a:p>
        </p:txBody>
      </p:sp>
      <p:sp>
        <p:nvSpPr>
          <p:cNvPr id="5" name="Content Placeholder 4"/>
          <p:cNvSpPr>
            <a:spLocks noGrp="1"/>
          </p:cNvSpPr>
          <p:nvPr>
            <p:ph sz="half" idx="1"/>
          </p:nvPr>
        </p:nvSpPr>
        <p:spPr>
          <a:xfrm>
            <a:off x="152401" y="914400"/>
            <a:ext cx="5852161" cy="5715000"/>
          </a:xfrm>
        </p:spPr>
        <p:txBody>
          <a:bodyPr>
            <a:normAutofit/>
          </a:bodyPr>
          <a:lstStyle/>
          <a:p>
            <a:r>
              <a:rPr lang="en-US" sz="3600" b="1" dirty="0"/>
              <a:t>Sets Tariffs at 11%</a:t>
            </a:r>
          </a:p>
          <a:p>
            <a:r>
              <a:rPr lang="en-US" sz="3600" b="1" dirty="0"/>
              <a:t>On agricultural goods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503" y="2661262"/>
            <a:ext cx="5553260" cy="369672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112" y="1044880"/>
            <a:ext cx="5489802" cy="20684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664" y="3500483"/>
            <a:ext cx="5667375" cy="2857500"/>
          </a:xfrm>
          <a:prstGeom prst="rect">
            <a:avLst/>
          </a:prstGeom>
        </p:spPr>
      </p:pic>
    </p:spTree>
    <p:extLst>
      <p:ext uri="{BB962C8B-B14F-4D97-AF65-F5344CB8AC3E}">
        <p14:creationId xmlns:p14="http://schemas.microsoft.com/office/powerpoint/2010/main" val="338630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8" y="152400"/>
            <a:ext cx="12188825" cy="838200"/>
          </a:xfrm>
        </p:spPr>
        <p:txBody>
          <a:bodyPr>
            <a:normAutofit/>
          </a:bodyPr>
          <a:lstStyle/>
          <a:p>
            <a:pPr algn="ctr"/>
            <a:r>
              <a:rPr lang="en-US" u="sng" dirty="0"/>
              <a:t>Type of Government </a:t>
            </a:r>
          </a:p>
        </p:txBody>
      </p:sp>
      <p:sp>
        <p:nvSpPr>
          <p:cNvPr id="5" name="Content Placeholder 4"/>
          <p:cNvSpPr>
            <a:spLocks noGrp="1"/>
          </p:cNvSpPr>
          <p:nvPr>
            <p:ph sz="half" idx="1"/>
          </p:nvPr>
        </p:nvSpPr>
        <p:spPr>
          <a:xfrm>
            <a:off x="76200" y="1066800"/>
            <a:ext cx="6111240" cy="5791200"/>
          </a:xfrm>
        </p:spPr>
        <p:txBody>
          <a:bodyPr>
            <a:normAutofit/>
          </a:bodyPr>
          <a:lstStyle/>
          <a:p>
            <a:r>
              <a:rPr lang="en-US" sz="3600" b="1" dirty="0"/>
              <a:t> </a:t>
            </a:r>
            <a:r>
              <a:rPr lang="en-US" sz="3200" b="1" dirty="0"/>
              <a:t>Presidential Democracy/ “republic”</a:t>
            </a:r>
          </a:p>
          <a:p>
            <a:r>
              <a:rPr lang="en-US" sz="3600" b="1" dirty="0"/>
              <a:t> </a:t>
            </a:r>
            <a:r>
              <a:rPr lang="en-US" sz="3200" b="1" i="1" dirty="0"/>
              <a:t>“Democratic</a:t>
            </a:r>
            <a:r>
              <a:rPr lang="en-US" sz="3600" b="1" i="1" dirty="0"/>
              <a:t>”</a:t>
            </a:r>
            <a:r>
              <a:rPr lang="en-US" sz="2800" i="1" dirty="0"/>
              <a:t>(Citizen Participation)</a:t>
            </a:r>
          </a:p>
          <a:p>
            <a:r>
              <a:rPr lang="en-US" sz="3600" b="1" u="sng" dirty="0"/>
              <a:t>Independence: </a:t>
            </a:r>
            <a:r>
              <a:rPr lang="en-US" sz="3600" b="1" dirty="0"/>
              <a:t>Great Britain, 1963</a:t>
            </a:r>
          </a:p>
          <a:p>
            <a:r>
              <a:rPr lang="en-US" sz="2800" b="1" dirty="0"/>
              <a:t>Government recently switched from Presidential Democracy to Parliamentary Democracy </a:t>
            </a:r>
            <a:r>
              <a:rPr lang="en-US" sz="2800" i="1" dirty="0"/>
              <a:t>(power &amp; control issues)</a:t>
            </a:r>
          </a:p>
          <a:p>
            <a:endParaRPr lang="en-US" sz="3600" b="1"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3240" y="1417863"/>
            <a:ext cx="4489972" cy="4413001"/>
          </a:xfrm>
        </p:spPr>
      </p:pic>
    </p:spTree>
    <p:extLst>
      <p:ext uri="{BB962C8B-B14F-4D97-AF65-F5344CB8AC3E}">
        <p14:creationId xmlns:p14="http://schemas.microsoft.com/office/powerpoint/2010/main" val="362269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11887200" cy="685800"/>
          </a:xfrm>
        </p:spPr>
        <p:txBody>
          <a:bodyPr/>
          <a:lstStyle/>
          <a:p>
            <a:pPr algn="ctr"/>
            <a:r>
              <a:rPr lang="en-US" u="sng" dirty="0"/>
              <a:t>Head of State/Government </a:t>
            </a:r>
          </a:p>
        </p:txBody>
      </p:sp>
      <p:sp>
        <p:nvSpPr>
          <p:cNvPr id="6" name="Content Placeholder 5"/>
          <p:cNvSpPr>
            <a:spLocks noGrp="1"/>
          </p:cNvSpPr>
          <p:nvPr>
            <p:ph sz="half" idx="2"/>
          </p:nvPr>
        </p:nvSpPr>
        <p:spPr>
          <a:xfrm>
            <a:off x="6187441" y="762000"/>
            <a:ext cx="5775959" cy="5943600"/>
          </a:xfrm>
        </p:spPr>
        <p:txBody>
          <a:bodyPr/>
          <a:lstStyle/>
          <a:p>
            <a:r>
              <a:rPr lang="en-US" sz="3200" b="1" dirty="0"/>
              <a:t>President </a:t>
            </a:r>
          </a:p>
          <a:p>
            <a:r>
              <a:rPr lang="en-US" sz="3200" b="1" dirty="0"/>
              <a:t>Elected by National Assembly for 5 year term</a:t>
            </a:r>
          </a:p>
          <a:p>
            <a:r>
              <a:rPr lang="en-US" sz="2800" b="1" u="sng" dirty="0"/>
              <a:t>Current President:</a:t>
            </a:r>
            <a:r>
              <a:rPr lang="en-US" sz="2800" b="1" dirty="0"/>
              <a:t> Uhuru Kenyatta </a:t>
            </a:r>
            <a:r>
              <a:rPr lang="en-US" sz="2400" i="1" dirty="0"/>
              <a:t>(son of 1</a:t>
            </a:r>
            <a:r>
              <a:rPr lang="en-US" sz="2400" i="1" baseline="30000" dirty="0"/>
              <a:t>st</a:t>
            </a:r>
            <a:r>
              <a:rPr lang="en-US" sz="2400" i="1" dirty="0"/>
              <a:t> president)</a:t>
            </a:r>
            <a:endParaRPr lang="en-US" sz="2400" i="1" u="sng" dirty="0"/>
          </a:p>
          <a:p>
            <a:endParaRPr lang="en-US" sz="3200" b="1"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141" y="762000"/>
            <a:ext cx="3460373" cy="32560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513" y="3637047"/>
            <a:ext cx="2616927" cy="3033256"/>
          </a:xfrm>
          <a:prstGeom prst="rect">
            <a:avLst/>
          </a:prstGeom>
        </p:spPr>
      </p:pic>
    </p:spTree>
    <p:extLst>
      <p:ext uri="{BB962C8B-B14F-4D97-AF65-F5344CB8AC3E}">
        <p14:creationId xmlns:p14="http://schemas.microsoft.com/office/powerpoint/2010/main" val="37867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8" y="152400"/>
            <a:ext cx="12038012" cy="664524"/>
          </a:xfrm>
        </p:spPr>
        <p:txBody>
          <a:bodyPr/>
          <a:lstStyle/>
          <a:p>
            <a:pPr algn="ctr"/>
            <a:r>
              <a:rPr lang="en-US" u="sng" dirty="0"/>
              <a:t>Legislature</a:t>
            </a:r>
          </a:p>
        </p:txBody>
      </p:sp>
      <p:sp>
        <p:nvSpPr>
          <p:cNvPr id="5" name="Content Placeholder 4"/>
          <p:cNvSpPr>
            <a:spLocks noGrp="1"/>
          </p:cNvSpPr>
          <p:nvPr>
            <p:ph sz="half" idx="1"/>
          </p:nvPr>
        </p:nvSpPr>
        <p:spPr>
          <a:xfrm>
            <a:off x="152400" y="685800"/>
            <a:ext cx="6035040" cy="5943600"/>
          </a:xfrm>
        </p:spPr>
        <p:txBody>
          <a:bodyPr>
            <a:normAutofit/>
          </a:bodyPr>
          <a:lstStyle/>
          <a:p>
            <a:r>
              <a:rPr lang="en-US" sz="3200" b="1" dirty="0"/>
              <a:t>The National Assembly</a:t>
            </a:r>
            <a:r>
              <a:rPr lang="en-US" sz="2400" b="1" dirty="0"/>
              <a:t> &amp; </a:t>
            </a:r>
            <a:r>
              <a:rPr lang="en-US" sz="3200" b="1" dirty="0"/>
              <a:t>Senate </a:t>
            </a:r>
            <a:r>
              <a:rPr lang="en-US" sz="2400" i="1" dirty="0"/>
              <a:t>(2 house/bicameral Parliament)</a:t>
            </a:r>
          </a:p>
          <a:p>
            <a:r>
              <a:rPr lang="en-US" sz="3200" b="1" dirty="0"/>
              <a:t>5 Year Terms</a:t>
            </a:r>
          </a:p>
          <a:p>
            <a:r>
              <a:rPr lang="en-US" sz="3200" b="1" dirty="0"/>
              <a:t>National Assembly votes for President </a:t>
            </a:r>
            <a:r>
              <a:rPr lang="en-US" sz="2800" i="1" dirty="0"/>
              <a:t>(From majority party)</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8087" y="685800"/>
            <a:ext cx="4481513" cy="33611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18113"/>
            <a:ext cx="5715000" cy="3320143"/>
          </a:xfrm>
          <a:prstGeom prst="rect">
            <a:avLst/>
          </a:prstGeom>
        </p:spPr>
      </p:pic>
    </p:spTree>
    <p:extLst>
      <p:ext uri="{BB962C8B-B14F-4D97-AF65-F5344CB8AC3E}">
        <p14:creationId xmlns:p14="http://schemas.microsoft.com/office/powerpoint/2010/main" val="22741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12114213" cy="762000"/>
          </a:xfrm>
        </p:spPr>
        <p:txBody>
          <a:bodyPr>
            <a:normAutofit/>
          </a:bodyPr>
          <a:lstStyle/>
          <a:p>
            <a:pPr algn="ctr"/>
            <a:r>
              <a:rPr lang="en-US" sz="4000" u="sng" dirty="0"/>
              <a:t>Voting Rights &amp; Freedoms</a:t>
            </a:r>
          </a:p>
        </p:txBody>
      </p:sp>
      <p:sp>
        <p:nvSpPr>
          <p:cNvPr id="6" name="Content Placeholder 5"/>
          <p:cNvSpPr>
            <a:spLocks noGrp="1"/>
          </p:cNvSpPr>
          <p:nvPr>
            <p:ph sz="half" idx="2"/>
          </p:nvPr>
        </p:nvSpPr>
        <p:spPr>
          <a:xfrm>
            <a:off x="6187441" y="762000"/>
            <a:ext cx="5852159" cy="5943600"/>
          </a:xfrm>
        </p:spPr>
        <p:txBody>
          <a:bodyPr>
            <a:normAutofit/>
          </a:bodyPr>
          <a:lstStyle/>
          <a:p>
            <a:r>
              <a:rPr lang="en-US" sz="3200" b="1" dirty="0"/>
              <a:t>Any &amp; all citizens; 18+ years old</a:t>
            </a:r>
          </a:p>
          <a:p>
            <a:r>
              <a:rPr lang="en-US" sz="3200" b="1" dirty="0"/>
              <a:t>Freedoms in Constitution</a:t>
            </a:r>
          </a:p>
          <a:p>
            <a:r>
              <a:rPr lang="en-US" sz="3200" b="1" dirty="0"/>
              <a:t>President dominates Government </a:t>
            </a:r>
            <a:r>
              <a:rPr lang="en-US" sz="2800" b="1" i="1" dirty="0"/>
              <a:t>(some improvement)</a:t>
            </a:r>
            <a:r>
              <a:rPr lang="en-US" sz="3200" b="1" dirty="0"/>
              <a:t>; Can restrict rights if necessary</a:t>
            </a:r>
            <a:endParaRPr lang="en-US" sz="2400" b="1" i="1" dirty="0"/>
          </a:p>
          <a:p>
            <a:pPr marL="0" indent="0">
              <a:buNone/>
            </a:pPr>
            <a:endParaRPr lang="en-US" sz="3200" b="1"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3744169"/>
            <a:ext cx="4481512" cy="29614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0"/>
            <a:ext cx="4470490" cy="2895600"/>
          </a:xfrm>
          <a:prstGeom prst="rect">
            <a:avLst/>
          </a:prstGeom>
        </p:spPr>
      </p:pic>
    </p:spTree>
    <p:extLst>
      <p:ext uri="{BB962C8B-B14F-4D97-AF65-F5344CB8AC3E}">
        <p14:creationId xmlns:p14="http://schemas.microsoft.com/office/powerpoint/2010/main" val="93607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762000"/>
          </a:xfrm>
        </p:spPr>
        <p:txBody>
          <a:bodyPr>
            <a:normAutofit/>
          </a:bodyPr>
          <a:lstStyle/>
          <a:p>
            <a:pPr algn="ctr"/>
            <a:r>
              <a:rPr lang="en-US" u="sng" dirty="0"/>
              <a:t>Disease</a:t>
            </a:r>
          </a:p>
        </p:txBody>
      </p:sp>
      <p:sp>
        <p:nvSpPr>
          <p:cNvPr id="5" name="Content Placeholder 4"/>
          <p:cNvSpPr>
            <a:spLocks noGrp="1"/>
          </p:cNvSpPr>
          <p:nvPr>
            <p:ph sz="half" idx="1"/>
          </p:nvPr>
        </p:nvSpPr>
        <p:spPr>
          <a:xfrm>
            <a:off x="152400" y="762000"/>
            <a:ext cx="6934200" cy="5981700"/>
          </a:xfrm>
        </p:spPr>
        <p:txBody>
          <a:bodyPr>
            <a:normAutofit/>
          </a:bodyPr>
          <a:lstStyle/>
          <a:p>
            <a:r>
              <a:rPr lang="en-US" sz="3200" b="1" dirty="0">
                <a:effectLst>
                  <a:outerShdw blurRad="38100" dist="38100" dir="2700000" algn="tl">
                    <a:srgbClr val="000000">
                      <a:alpha val="43137"/>
                    </a:srgbClr>
                  </a:outerShdw>
                </a:effectLst>
              </a:rPr>
              <a:t>1,366,900 infected with HIV/AIDS; 8</a:t>
            </a:r>
            <a:r>
              <a:rPr lang="en-US" sz="3200" b="1" baseline="30000" dirty="0">
                <a:effectLst>
                  <a:outerShdw blurRad="38100" dist="38100" dir="2700000" algn="tl">
                    <a:srgbClr val="000000">
                      <a:alpha val="43137"/>
                    </a:srgbClr>
                  </a:outerShdw>
                </a:effectLst>
              </a:rPr>
              <a:t>th</a:t>
            </a:r>
            <a:r>
              <a:rPr lang="en-US" sz="3200" b="1" dirty="0">
                <a:effectLst>
                  <a:outerShdw blurRad="38100" dist="38100" dir="2700000" algn="tl">
                    <a:srgbClr val="000000">
                      <a:alpha val="43137"/>
                    </a:srgbClr>
                  </a:outerShdw>
                </a:effectLst>
              </a:rPr>
              <a:t> globally</a:t>
            </a:r>
          </a:p>
          <a:p>
            <a:r>
              <a:rPr lang="en-US" sz="3200" b="1" dirty="0">
                <a:effectLst>
                  <a:outerShdw blurRad="38100" dist="38100" dir="2700000" algn="tl">
                    <a:srgbClr val="000000">
                      <a:alpha val="43137"/>
                    </a:srgbClr>
                  </a:outerShdw>
                </a:effectLst>
              </a:rPr>
              <a:t>Higher Risk of Infectious Disease </a:t>
            </a:r>
            <a:r>
              <a:rPr lang="en-US" sz="2800" i="1" dirty="0">
                <a:effectLst>
                  <a:outerShdw blurRad="38100" dist="38100" dir="2700000" algn="tl">
                    <a:srgbClr val="000000">
                      <a:alpha val="43137"/>
                    </a:srgbClr>
                  </a:outerShdw>
                </a:effectLst>
              </a:rPr>
              <a:t>(malaria, typhoid, other water/food borne diseases)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0372" y="3341623"/>
            <a:ext cx="4596953" cy="340207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202" y="185155"/>
            <a:ext cx="4476998" cy="29697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368" y="3341623"/>
            <a:ext cx="4338333" cy="3254829"/>
          </a:xfrm>
          <a:prstGeom prst="rect">
            <a:avLst/>
          </a:prstGeom>
        </p:spPr>
      </p:pic>
    </p:spTree>
    <p:extLst>
      <p:ext uri="{BB962C8B-B14F-4D97-AF65-F5344CB8AC3E}">
        <p14:creationId xmlns:p14="http://schemas.microsoft.com/office/powerpoint/2010/main" val="300104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Economic System</a:t>
            </a:r>
          </a:p>
        </p:txBody>
      </p:sp>
      <p:sp>
        <p:nvSpPr>
          <p:cNvPr id="6" name="Content Placeholder 5"/>
          <p:cNvSpPr>
            <a:spLocks noGrp="1"/>
          </p:cNvSpPr>
          <p:nvPr>
            <p:ph sz="half" idx="2"/>
          </p:nvPr>
        </p:nvSpPr>
        <p:spPr>
          <a:xfrm>
            <a:off x="5715002" y="914400"/>
            <a:ext cx="6400798" cy="5791200"/>
          </a:xfrm>
        </p:spPr>
        <p:txBody>
          <a:bodyPr/>
          <a:lstStyle/>
          <a:p>
            <a:r>
              <a:rPr lang="en-US" sz="3200" b="1" dirty="0"/>
              <a:t>Mixed but mostly market (some government control)</a:t>
            </a:r>
          </a:p>
          <a:p>
            <a:r>
              <a:rPr lang="en-US" sz="3200" b="1" dirty="0"/>
              <a:t>Government encourages entrepreneurship</a:t>
            </a:r>
          </a:p>
          <a:p>
            <a:r>
              <a:rPr lang="en-US" sz="3200" b="1" dirty="0">
                <a:effectLst>
                  <a:outerShdw blurRad="38100" dist="38100" dir="2700000" algn="tl">
                    <a:srgbClr val="000000">
                      <a:alpha val="43137"/>
                    </a:srgbClr>
                  </a:outerShdw>
                </a:effectLst>
              </a:rPr>
              <a:t>Eastern and central Africa's hub for Financial, Communication and Transportation services</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033" y="870857"/>
            <a:ext cx="4034972" cy="30262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75" y="3887656"/>
            <a:ext cx="4859203" cy="2970344"/>
          </a:xfrm>
          <a:prstGeom prst="rect">
            <a:avLst/>
          </a:prstGeom>
        </p:spPr>
      </p:pic>
    </p:spTree>
    <p:extLst>
      <p:ext uri="{BB962C8B-B14F-4D97-AF65-F5344CB8AC3E}">
        <p14:creationId xmlns:p14="http://schemas.microsoft.com/office/powerpoint/2010/main" val="28866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Goods Produced/Main Exports </a:t>
            </a:r>
            <a:r>
              <a:rPr lang="en-US" sz="2800" i="1" dirty="0"/>
              <a:t>(What to Produce?)</a:t>
            </a:r>
            <a:endParaRPr lang="en-US" u="sng" dirty="0"/>
          </a:p>
        </p:txBody>
      </p:sp>
      <p:sp>
        <p:nvSpPr>
          <p:cNvPr id="5" name="Content Placeholder 4"/>
          <p:cNvSpPr>
            <a:spLocks noGrp="1"/>
          </p:cNvSpPr>
          <p:nvPr>
            <p:ph sz="half" idx="1"/>
          </p:nvPr>
        </p:nvSpPr>
        <p:spPr>
          <a:xfrm>
            <a:off x="152401" y="914400"/>
            <a:ext cx="5852161" cy="5791200"/>
          </a:xfrm>
        </p:spPr>
        <p:txBody>
          <a:bodyPr/>
          <a:lstStyle/>
          <a:p>
            <a:r>
              <a:rPr lang="en-US" b="1" u="sng" dirty="0"/>
              <a:t>Goods produced: </a:t>
            </a:r>
            <a:r>
              <a:rPr lang="en-US" sz="2800" b="1" dirty="0"/>
              <a:t>Tea, Coffee, Small-scale consumer goods </a:t>
            </a:r>
            <a:r>
              <a:rPr lang="en-US" sz="2400" i="1" dirty="0"/>
              <a:t>(plastic, furniture, batteries, textiles, clothing, soap, cigarettes, flour), </a:t>
            </a:r>
            <a:r>
              <a:rPr lang="en-US" sz="2800" b="1" dirty="0"/>
              <a:t>&amp; Agricultural products</a:t>
            </a:r>
            <a:endParaRPr lang="en-US" sz="2800" b="1" u="sng" dirty="0"/>
          </a:p>
          <a:p>
            <a:r>
              <a:rPr lang="en-US" sz="2400" b="1" u="sng" dirty="0"/>
              <a:t>Main Exports: </a:t>
            </a:r>
            <a:r>
              <a:rPr lang="en-US" sz="2800" b="1" dirty="0"/>
              <a:t>Tea, Gardening &amp; Farming products, Coffee, &amp; Petroleum products</a:t>
            </a:r>
            <a:endParaRPr lang="en-US" sz="2400" i="1"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61419" y="914400"/>
            <a:ext cx="2954381" cy="4253389"/>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3" y="4242706"/>
            <a:ext cx="4979665" cy="246289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358" y="4242706"/>
            <a:ext cx="4546141" cy="24628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5749" y="1408066"/>
            <a:ext cx="3455670" cy="2834640"/>
          </a:xfrm>
          <a:prstGeom prst="rect">
            <a:avLst/>
          </a:prstGeom>
        </p:spPr>
      </p:pic>
    </p:spTree>
    <p:extLst>
      <p:ext uri="{BB962C8B-B14F-4D97-AF65-F5344CB8AC3E}">
        <p14:creationId xmlns:p14="http://schemas.microsoft.com/office/powerpoint/2010/main" val="291055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Human Capital</a:t>
            </a:r>
          </a:p>
        </p:txBody>
      </p:sp>
      <p:sp>
        <p:nvSpPr>
          <p:cNvPr id="6" name="Content Placeholder 5"/>
          <p:cNvSpPr>
            <a:spLocks noGrp="1"/>
          </p:cNvSpPr>
          <p:nvPr>
            <p:ph sz="half" idx="2"/>
          </p:nvPr>
        </p:nvSpPr>
        <p:spPr>
          <a:xfrm>
            <a:off x="6187441" y="914400"/>
            <a:ext cx="5699759" cy="5791200"/>
          </a:xfrm>
        </p:spPr>
        <p:txBody>
          <a:bodyPr/>
          <a:lstStyle/>
          <a:p>
            <a:r>
              <a:rPr lang="en-US" sz="3200" b="1" dirty="0"/>
              <a:t>Invests heavily in skills and education for agriculture and agriculture products</a:t>
            </a:r>
          </a:p>
          <a:p>
            <a:r>
              <a:rPr lang="en-US" b="1" u="sng" dirty="0"/>
              <a:t>Labor Force:</a:t>
            </a:r>
            <a:r>
              <a:rPr lang="en-US" sz="2400" b="1" dirty="0"/>
              <a:t> </a:t>
            </a:r>
            <a:r>
              <a:rPr lang="en-US" sz="3200" b="1" dirty="0">
                <a:effectLst>
                  <a:outerShdw blurRad="38100" dist="38100" dir="2700000" algn="tl">
                    <a:srgbClr val="000000">
                      <a:alpha val="43137"/>
                    </a:srgbClr>
                  </a:outerShdw>
                </a:effectLst>
              </a:rPr>
              <a:t>Agriculture: 75%, Industry and services: 25%</a:t>
            </a:r>
            <a:endParaRPr lang="en-US" sz="2400" b="1" dirty="0"/>
          </a:p>
          <a:p>
            <a:r>
              <a:rPr lang="en-US" b="1" u="sng" dirty="0">
                <a:effectLst/>
              </a:rPr>
              <a:t>Unemployment Rate:</a:t>
            </a:r>
            <a:r>
              <a:rPr lang="en-US" b="1" dirty="0">
                <a:effectLst/>
              </a:rPr>
              <a:t> </a:t>
            </a:r>
            <a:r>
              <a:rPr lang="en-US" sz="3200" b="1" dirty="0">
                <a:effectLst>
                  <a:outerShdw blurRad="38100" dist="38100" dir="2700000" algn="tl">
                    <a:srgbClr val="000000">
                      <a:alpha val="43137"/>
                    </a:srgbClr>
                  </a:outerShdw>
                </a:effectLst>
              </a:rPr>
              <a:t>40% </a:t>
            </a:r>
            <a:r>
              <a:rPr lang="en-US" sz="2400" b="1" i="1" dirty="0">
                <a:effectLst>
                  <a:outerShdw blurRad="38100" dist="38100" dir="2700000" algn="tl">
                    <a:srgbClr val="000000">
                      <a:alpha val="43137"/>
                    </a:srgbClr>
                  </a:outerShdw>
                </a:effectLst>
              </a:rPr>
              <a:t>(Education system/exams, migration to cities, seasonal jobs, &amp; population growth)</a:t>
            </a:r>
            <a:endParaRPr lang="en-US" sz="3200" b="1" u="sng" dirty="0">
              <a:effectLst>
                <a:outerShdw blurRad="38100" dist="38100" dir="2700000" algn="tl">
                  <a:srgbClr val="000000">
                    <a:alpha val="43137"/>
                  </a:srgbClr>
                </a:outerShdw>
              </a:effectLst>
            </a:endParaRPr>
          </a:p>
          <a:p>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495300"/>
            <a:ext cx="3897086" cy="2913072"/>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71" y="2947988"/>
            <a:ext cx="3842657" cy="25577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9" y="4433927"/>
            <a:ext cx="3663043" cy="2424073"/>
          </a:xfrm>
          <a:prstGeom prst="rect">
            <a:avLst/>
          </a:prstGeom>
        </p:spPr>
      </p:pic>
    </p:spTree>
    <p:extLst>
      <p:ext uri="{BB962C8B-B14F-4D97-AF65-F5344CB8AC3E}">
        <p14:creationId xmlns:p14="http://schemas.microsoft.com/office/powerpoint/2010/main" val="376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0.xml><?xml version="1.0" encoding="utf-8"?>
<a:theme xmlns:a="http://schemas.openxmlformats.org/drawingml/2006/main" name="10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1.xml><?xml version="1.0" encoding="utf-8"?>
<a:theme xmlns:a="http://schemas.openxmlformats.org/drawingml/2006/main" name="11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2.xml><?xml version="1.0" encoding="utf-8"?>
<a:theme xmlns:a="http://schemas.openxmlformats.org/drawingml/2006/main" name="12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2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3.xml><?xml version="1.0" encoding="utf-8"?>
<a:theme xmlns:a="http://schemas.openxmlformats.org/drawingml/2006/main" name="3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4.xml><?xml version="1.0" encoding="utf-8"?>
<a:theme xmlns:a="http://schemas.openxmlformats.org/drawingml/2006/main" name="4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5.xml><?xml version="1.0" encoding="utf-8"?>
<a:theme xmlns:a="http://schemas.openxmlformats.org/drawingml/2006/main" name="5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6.xml><?xml version="1.0" encoding="utf-8"?>
<a:theme xmlns:a="http://schemas.openxmlformats.org/drawingml/2006/main" name="6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7.xml><?xml version="1.0" encoding="utf-8"?>
<a:theme xmlns:a="http://schemas.openxmlformats.org/drawingml/2006/main" name="7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8.xml><?xml version="1.0" encoding="utf-8"?>
<a:theme xmlns:a="http://schemas.openxmlformats.org/drawingml/2006/main" name="8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9.xml><?xml version="1.0" encoding="utf-8"?>
<a:theme xmlns:a="http://schemas.openxmlformats.org/drawingml/2006/main" name="9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1125</TotalTime>
  <Words>297</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12</vt:i4>
      </vt:variant>
    </vt:vector>
  </HeadingPairs>
  <TitlesOfParts>
    <vt:vector size="26" baseType="lpstr">
      <vt:lpstr>Arial</vt:lpstr>
      <vt:lpstr>Constantia</vt:lpstr>
      <vt:lpstr>1_Currency 16x9</vt:lpstr>
      <vt:lpstr>2_Currency 16x9</vt:lpstr>
      <vt:lpstr>3_Currency 16x9</vt:lpstr>
      <vt:lpstr>4_Currency 16x9</vt:lpstr>
      <vt:lpstr>5_Currency 16x9</vt:lpstr>
      <vt:lpstr>6_Currency 16x9</vt:lpstr>
      <vt:lpstr>7_Currency 16x9</vt:lpstr>
      <vt:lpstr>8_Currency 16x9</vt:lpstr>
      <vt:lpstr>9_Currency 16x9</vt:lpstr>
      <vt:lpstr>10_Currency 16x9</vt:lpstr>
      <vt:lpstr>11_Currency 16x9</vt:lpstr>
      <vt:lpstr>12_Currency 16x9</vt:lpstr>
      <vt:lpstr>Government &amp; Economy of Kenya</vt:lpstr>
      <vt:lpstr>Type of Government </vt:lpstr>
      <vt:lpstr>Head of State/Government </vt:lpstr>
      <vt:lpstr>Legislature</vt:lpstr>
      <vt:lpstr>Voting Rights &amp; Freedoms</vt:lpstr>
      <vt:lpstr>Disease</vt:lpstr>
      <vt:lpstr>Economic System</vt:lpstr>
      <vt:lpstr>Goods Produced/Main Exports (What to Produce?)</vt:lpstr>
      <vt:lpstr>Human Capital</vt:lpstr>
      <vt:lpstr>Capital Goods</vt:lpstr>
      <vt:lpstr>GDP/GDP per Capita</vt:lpstr>
      <vt:lpstr>Trade Barriers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9, 2016 Take your seat, write the standards, and begin Bell Work  SS7CG2 The student will explain the structures of the modern governments of Africa. SS7E1c Compare and contrast the economic systems in South Africa and Nigeria.   Bell Work  Based on what you remember about results of European partitioning and nationalism/ independence, what do you predict the government and economic systems of South Africa, Kenya, Sudan, &amp; Nigeria to be like? </dc:title>
  <dc:creator>Kayla-Danielle Kraft</dc:creator>
  <cp:lastModifiedBy>Kayla-Danielle Murphy</cp:lastModifiedBy>
  <cp:revision>38</cp:revision>
  <dcterms:created xsi:type="dcterms:W3CDTF">2016-02-09T15:48:00Z</dcterms:created>
  <dcterms:modified xsi:type="dcterms:W3CDTF">2020-02-24T13:31:36Z</dcterms:modified>
</cp:coreProperties>
</file>