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56" r:id="rId8"/>
    <p:sldMasterId id="2147483768" r:id="rId9"/>
    <p:sldMasterId id="2147483780" r:id="rId10"/>
    <p:sldMasterId id="2147483792" r:id="rId11"/>
    <p:sldMasterId id="2147483804" r:id="rId12"/>
  </p:sldMasterIdLst>
  <p:sldIdLst>
    <p:sldId id="258" r:id="rId13"/>
    <p:sldId id="259" r:id="rId14"/>
    <p:sldId id="260" r:id="rId15"/>
    <p:sldId id="261" r:id="rId16"/>
    <p:sldId id="262" r:id="rId17"/>
    <p:sldId id="263" r:id="rId18"/>
    <p:sldId id="264" r:id="rId19"/>
    <p:sldId id="265" r:id="rId20"/>
    <p:sldId id="266" r:id="rId21"/>
    <p:sldId id="267"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4793814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65748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8969188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6392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9897637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6646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81528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43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0442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9505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504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5666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7679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8041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88405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143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9220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452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7736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0683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5955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7109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7082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155663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043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70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91326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03290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763987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4452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18937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4037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03441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8171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75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4761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0364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7275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12329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2312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1843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409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0593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78769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7329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3724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53048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894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076043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03440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7215663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098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51825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039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9517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72134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9393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69416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730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1949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849595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5411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154965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78756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63700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237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114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6153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7206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75665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077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19413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468996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4722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7517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6741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75021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312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836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38633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30377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7942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5672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361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367136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0886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64248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6651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401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912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85833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548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82447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11311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99635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497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5592265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0832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744337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3428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230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6800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27202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60697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944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8207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059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927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4510253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4624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38972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151818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0862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26818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97695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2008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0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1274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79037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302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sp>
        <p:nvSpPr>
          <p:cNvPr id="1184" name="Freeform 175"/>
          <p:cNvSpPr>
            <a:spLocks/>
          </p:cNvSpPr>
          <p:nvPr/>
        </p:nvSpPr>
        <p:spPr bwMode="auto">
          <a:xfrm>
            <a:off x="0" y="5027613"/>
            <a:ext cx="4047592"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5" name="Freeform 176"/>
          <p:cNvSpPr>
            <a:spLocks/>
          </p:cNvSpPr>
          <p:nvPr/>
        </p:nvSpPr>
        <p:spPr bwMode="auto">
          <a:xfrm>
            <a:off x="0" y="5138739"/>
            <a:ext cx="3688724"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3" name="Group 1352"/>
          <p:cNvGrpSpPr/>
          <p:nvPr/>
        </p:nvGrpSpPr>
        <p:grpSpPr>
          <a:xfrm>
            <a:off x="-7622" y="5268913"/>
            <a:ext cx="2499376" cy="1612900"/>
            <a:chOff x="0" y="5268913"/>
            <a:chExt cx="2498725" cy="1612900"/>
          </a:xfrm>
        </p:grpSpPr>
        <p:sp>
          <p:nvSpPr>
            <p:cNvPr id="1220" name="Freeform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1" name="Freeform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2" name="Freeform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3" name="Freeform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4" name="Freeform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5" name="Freeform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6" name="Freeform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8" name="Freeform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29" name="Freeform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0" name="Freeform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1" name="Freeform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2" name="Freeform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3" name="Freeform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4" name="Freeform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5" name="Freeform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6" name="Freeform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7" name="Freeform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8" name="Freeform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39" name="Freeform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0" name="Freeform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1" name="Freeform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2" name="Freeform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3" name="Freeform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4" name="Freeform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5" name="Freeform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6" name="Freeform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7" name="Freeform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8" name="Freeform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49" name="Freeform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0" name="Freeform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1" name="Freeform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2" name="Freeform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3" name="Freeform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4" name="Freeform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5" name="Freeform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6" name="Freeform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7" name="Freeform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8" name="Freeform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59" name="Freeform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0" name="Freeform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1" name="Freeform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2" name="Freeform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3" name="Freeform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4" name="Freeform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5" name="Freeform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6" name="Freeform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7" name="Freeform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8" name="Freeform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69" name="Freeform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0" name="Freeform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1" name="Freeform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2" name="Freeform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3" name="Freeform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4" name="Freeform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5" name="Freeform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6" name="Freeform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7" name="Freeform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8" name="Freeform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79" name="Freeform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0" name="Freeform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1" name="Freeform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2" name="Freeform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3" name="Freeform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4" name="Freeform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5" name="Freeform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6" name="Freeform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7" name="Freeform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8" name="Freeform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89" name="Freeform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0" name="Freeform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1" name="Freeform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2" name="Freeform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3" name="Freeform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4" name="Freeform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5" name="Freeform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6" name="Freeform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7" name="Freeform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8" name="Freeform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99" name="Freeform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0" name="Freeform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1" name="Freeform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2" name="Freeform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3" name="Freeform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4" name="Freeform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5" name="Freeform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6" name="Freeform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7" name="Freeform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8" name="Freeform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09" name="Freeform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0" name="Freeform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1" name="Freeform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2" name="Freeform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3" name="Freeform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4" name="Freeform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5" name="Freeform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6" name="Freeform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7" name="Freeform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8" name="Freeform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19" name="Freeform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0" name="Freeform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1" name="Freeform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2" name="Freeform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3" name="Freeform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4" name="Freeform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5" name="Freeform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6" name="Freeform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7" name="Freeform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8" name="Freeform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29" name="Freeform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0" name="Freeform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1" name="Freeform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2" name="Freeform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3" name="Freeform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4" name="Freeform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5" name="Freeform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6" name="Freeform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7" name="Freeform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8" name="Freeform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39" name="Freeform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5" name="Freeform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6" name="Freeform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151" name="Freeform 174"/>
          <p:cNvSpPr>
            <a:spLocks/>
          </p:cNvSpPr>
          <p:nvPr/>
        </p:nvSpPr>
        <p:spPr bwMode="auto">
          <a:xfrm>
            <a:off x="7588639" y="5129214"/>
            <a:ext cx="4606538"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6" name="Freeform 177"/>
          <p:cNvSpPr>
            <a:spLocks/>
          </p:cNvSpPr>
          <p:nvPr/>
        </p:nvSpPr>
        <p:spPr bwMode="auto">
          <a:xfrm>
            <a:off x="8061838" y="5243514"/>
            <a:ext cx="4133339"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48" name="Group 1347"/>
          <p:cNvGrpSpPr/>
          <p:nvPr/>
        </p:nvGrpSpPr>
        <p:grpSpPr>
          <a:xfrm>
            <a:off x="9068575" y="5339715"/>
            <a:ext cx="312660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Freeform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8" name="Freeform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89" name="Freeform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0" name="Freeform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1" name="Freeform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2" name="Freeform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3" name="Freeform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4" name="Freeform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5" name="Freeform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6" name="Freeform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8" name="Freeform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199" name="Freeform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0" name="Freeform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1" name="Freeform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2" name="Freeform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3" name="Freeform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4" name="Freeform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5" name="Freeform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6" name="Freeform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7" name="Freeform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8" name="Freeform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09" name="Freeform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0" name="Freeform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1" name="Freeform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2" name="Freeform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3" name="Freeform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4" name="Freeform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5" name="Freeform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6" name="Freeform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8" name="Freeform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219" name="Freeform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1341" name="Freeform 331"/>
          <p:cNvSpPr>
            <a:spLocks/>
          </p:cNvSpPr>
          <p:nvPr/>
        </p:nvSpPr>
        <p:spPr bwMode="auto">
          <a:xfrm>
            <a:off x="6826441" y="4976813"/>
            <a:ext cx="5368736"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3" name="Freeform 333"/>
          <p:cNvSpPr>
            <a:spLocks/>
          </p:cNvSpPr>
          <p:nvPr/>
        </p:nvSpPr>
        <p:spPr bwMode="auto">
          <a:xfrm>
            <a:off x="7477486" y="5110164"/>
            <a:ext cx="4717692"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nvGrpSpPr>
          <p:cNvPr id="1351" name="Group 1350"/>
          <p:cNvGrpSpPr/>
          <p:nvPr/>
        </p:nvGrpSpPr>
        <p:grpSpPr>
          <a:xfrm>
            <a:off x="1587" y="3359150"/>
            <a:ext cx="12188824" cy="3976688"/>
            <a:chOff x="6350" y="3359150"/>
            <a:chExt cx="12185650" cy="3976688"/>
          </a:xfrm>
          <a:solidFill>
            <a:schemeClr val="bg2">
              <a:lumMod val="75000"/>
            </a:schemeClr>
          </a:solidFill>
        </p:grpSpPr>
        <p:sp>
          <p:nvSpPr>
            <p:cNvPr id="1217" name="Freeform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0" name="Freeform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1342" name="Freeform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1800">
                <a:solidFill>
                  <a:prstClr val="white"/>
                </a:solidFill>
              </a:endParaRPr>
            </a:p>
          </p:txBody>
        </p:sp>
      </p:grpSp>
      <p:sp>
        <p:nvSpPr>
          <p:cNvPr id="2" name="Title 1"/>
          <p:cNvSpPr>
            <a:spLocks noGrp="1"/>
          </p:cNvSpPr>
          <p:nvPr>
            <p:ph type="ctrTitle"/>
          </p:nvPr>
        </p:nvSpPr>
        <p:spPr>
          <a:xfrm>
            <a:off x="1522808" y="685800"/>
            <a:ext cx="9146382"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en-US"/>
              <a:t>Click to edit Master title style</a:t>
            </a:r>
            <a:endParaRPr/>
          </a:p>
        </p:txBody>
      </p:sp>
      <p:sp>
        <p:nvSpPr>
          <p:cNvPr id="3" name="Subtitle 2"/>
          <p:cNvSpPr>
            <a:spLocks noGrp="1"/>
          </p:cNvSpPr>
          <p:nvPr>
            <p:ph type="subTitle" idx="1"/>
          </p:nvPr>
        </p:nvSpPr>
        <p:spPr>
          <a:xfrm>
            <a:off x="1522808" y="3657599"/>
            <a:ext cx="9146382"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896840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741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4ABB9F7-FE8F-4CB7-B90F-B7A115B006F6}" type="datetimeFigureOut">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DC2E8EBC-E876-4F75-A8E2-294E580032CD}"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540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2808" y="1676400"/>
            <a:ext cx="9146382"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1522808" y="5029200"/>
            <a:ext cx="9146382"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7063214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10"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87464" y="1828800"/>
            <a:ext cx="4481727"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0826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2810"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0"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87464" y="1828800"/>
            <a:ext cx="4481727"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64" y="2743200"/>
            <a:ext cx="4481727"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solidFill>
                  <a:prstClr val="white"/>
                </a:solidFill>
              </a:rPr>
              <a:pPr/>
              <a:t>2/24/2020</a:t>
            </a:fld>
            <a:endParaRPr>
              <a:solidFill>
                <a:prstClr val="white"/>
              </a:solidFill>
            </a:endParaRPr>
          </a:p>
        </p:txBody>
      </p:sp>
      <p:sp>
        <p:nvSpPr>
          <p:cNvPr id="8" name="Footer Placeholder 7"/>
          <p:cNvSpPr>
            <a:spLocks noGrp="1"/>
          </p:cNvSpPr>
          <p:nvPr>
            <p:ph type="ftr" sz="quarter" idx="11"/>
          </p:nvPr>
        </p:nvSpPr>
        <p:spPr/>
        <p:txBody>
          <a:bodyPr/>
          <a:lstStyle/>
          <a:p>
            <a:endParaRPr>
              <a:solidFill>
                <a:prstClr val="white"/>
              </a:solidFill>
            </a:endParaRPr>
          </a:p>
        </p:txBody>
      </p:sp>
      <p:sp>
        <p:nvSpPr>
          <p:cNvPr id="9" name="Slide Number Placeholder 8"/>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2906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2810" y="402276"/>
            <a:ext cx="9146382" cy="1160462"/>
          </a:xfrm>
        </p:spPr>
        <p:txBody>
          <a:bodyPr/>
          <a:lstStyle/>
          <a:p>
            <a:r>
              <a:rPr lang="en-US"/>
              <a:t>Click to edit Master title style</a:t>
            </a:r>
            <a:endParaRPr/>
          </a:p>
        </p:txBody>
      </p:sp>
      <p:sp>
        <p:nvSpPr>
          <p:cNvPr id="240" name="Date Placeholder 239"/>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241" name="Footer Placeholder 240"/>
          <p:cNvSpPr>
            <a:spLocks noGrp="1"/>
          </p:cNvSpPr>
          <p:nvPr>
            <p:ph type="ftr" sz="quarter" idx="11"/>
          </p:nvPr>
        </p:nvSpPr>
        <p:spPr/>
        <p:txBody>
          <a:bodyPr/>
          <a:lstStyle/>
          <a:p>
            <a:endParaRPr>
              <a:solidFill>
                <a:prstClr val="white"/>
              </a:solidFill>
            </a:endParaRPr>
          </a:p>
        </p:txBody>
      </p:sp>
      <p:sp>
        <p:nvSpPr>
          <p:cNvPr id="242" name="Slide Number Placeholder 241"/>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818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67DBB-F8DB-48F4-997A-49FAD7ECC765}" type="datetime1">
              <a:rPr lang="en-US">
                <a:solidFill>
                  <a:prstClr val="white"/>
                </a:solidFill>
              </a:rPr>
              <a:pPr/>
              <a:t>2/24/2020</a:t>
            </a:fld>
            <a:endParaRPr>
              <a:solidFill>
                <a:prstClr val="white"/>
              </a:solidFill>
            </a:endParaRPr>
          </a:p>
        </p:txBody>
      </p:sp>
      <p:sp>
        <p:nvSpPr>
          <p:cNvPr id="3" name="Footer Placeholder 2"/>
          <p:cNvSpPr>
            <a:spLocks noGrp="1"/>
          </p:cNvSpPr>
          <p:nvPr>
            <p:ph type="ftr" sz="quarter" idx="11"/>
          </p:nvPr>
        </p:nvSpPr>
        <p:spPr/>
        <p:txBody>
          <a:bodyPr/>
          <a:lstStyle/>
          <a:p>
            <a:endParaRPr>
              <a:solidFill>
                <a:prstClr val="white"/>
              </a:solidFill>
            </a:endParaRPr>
          </a:p>
        </p:txBody>
      </p:sp>
      <p:sp>
        <p:nvSpPr>
          <p:cNvPr id="4" name="Slide Number Placeholder 3"/>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44761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1" y="741872"/>
            <a:ext cx="4192090" cy="2687128"/>
          </a:xfrm>
        </p:spPr>
        <p:txBody>
          <a:bodyPr anchor="b">
            <a:normAutofit/>
          </a:bodyPr>
          <a:lstStyle>
            <a:lvl1pPr algn="l">
              <a:defRPr sz="4000" b="1"/>
            </a:lvl1pPr>
          </a:lstStyle>
          <a:p>
            <a:r>
              <a:rPr lang="en-US"/>
              <a:t>Click to edit Master title style</a:t>
            </a:r>
            <a:endParaRPr/>
          </a:p>
        </p:txBody>
      </p:sp>
      <p:sp>
        <p:nvSpPr>
          <p:cNvPr id="3" name="Content Placeholder 2"/>
          <p:cNvSpPr>
            <a:spLocks noGrp="1"/>
          </p:cNvSpPr>
          <p:nvPr>
            <p:ph idx="1"/>
          </p:nvPr>
        </p:nvSpPr>
        <p:spPr>
          <a:xfrm>
            <a:off x="5562461" y="762000"/>
            <a:ext cx="5564050"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3581400"/>
            <a:ext cx="4192090"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13884F-698C-4153-AB67-9A0F214F106F}" type="datetimeFigureOut">
              <a:rPr lang="en-US">
                <a:solidFill>
                  <a:prstClr val="white"/>
                </a:solidFill>
              </a:rPr>
              <a:pPr/>
              <a:t>2/24/2020</a:t>
            </a:fld>
            <a:endParaRPr>
              <a:solidFill>
                <a:prstClr val="white"/>
              </a:solidFill>
            </a:endParaRPr>
          </a:p>
        </p:txBody>
      </p:sp>
      <p:sp>
        <p:nvSpPr>
          <p:cNvPr id="6" name="Footer Placeholder 5"/>
          <p:cNvSpPr>
            <a:spLocks noGrp="1"/>
          </p:cNvSpPr>
          <p:nvPr>
            <p:ph type="ftr" sz="quarter" idx="11"/>
          </p:nvPr>
        </p:nvSpPr>
        <p:spPr/>
        <p:txBody>
          <a:bodyPr/>
          <a:lstStyle/>
          <a:p>
            <a:endParaRPr>
              <a:solidFill>
                <a:prstClr val="white"/>
              </a:solidFill>
            </a:endParaRPr>
          </a:p>
        </p:txBody>
      </p:sp>
      <p:sp>
        <p:nvSpPr>
          <p:cNvPr id="7" name="Slide Number Placeholder 6"/>
          <p:cNvSpPr>
            <a:spLocks noGrp="1"/>
          </p:cNvSpPr>
          <p:nvPr>
            <p:ph type="sldNum" sz="quarter" idx="12"/>
          </p:nvPr>
        </p:nvSpPr>
        <p:spPr/>
        <p:txBody>
          <a:bodyPr/>
          <a:lstStyle/>
          <a:p>
            <a:fld id="{3B7FEA86-1680-48AE-B31F-3E3431F3A323}"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390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741872"/>
            <a:ext cx="4192091" cy="2687128"/>
          </a:xfrm>
        </p:spPr>
        <p:txBody>
          <a:bodyPr anchor="b">
            <a:normAutofit/>
          </a:bodyPr>
          <a:lstStyle>
            <a:lvl1pPr algn="l">
              <a:defRPr sz="4000" b="1"/>
            </a:lvl1pPr>
          </a:lstStyle>
          <a:p>
            <a:r>
              <a:rPr lang="en-US"/>
              <a:t>Click to edit Master title style</a:t>
            </a:r>
            <a:endParaRPr/>
          </a:p>
        </p:txBody>
      </p:sp>
      <p:sp>
        <p:nvSpPr>
          <p:cNvPr id="3" name="Picture Placeholder 2"/>
          <p:cNvSpPr>
            <a:spLocks noGrp="1"/>
          </p:cNvSpPr>
          <p:nvPr>
            <p:ph type="pic" idx="1"/>
          </p:nvPr>
        </p:nvSpPr>
        <p:spPr>
          <a:xfrm>
            <a:off x="5562462" y="762000"/>
            <a:ext cx="5564049"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3581400"/>
            <a:ext cx="4192091"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6" name="Date Placeholder 85"/>
          <p:cNvSpPr>
            <a:spLocks noGrp="1"/>
          </p:cNvSpPr>
          <p:nvPr>
            <p:ph type="dt" sz="half" idx="10"/>
          </p:nvPr>
        </p:nvSpPr>
        <p:spPr/>
        <p:txBody>
          <a:bodyPr/>
          <a:lstStyle/>
          <a:p>
            <a:fld id="{C101A9C7-C274-4F50-89C9-83BDB06EDB81}" type="datetime1">
              <a:rPr lang="en-US">
                <a:solidFill>
                  <a:prstClr val="white"/>
                </a:solidFill>
              </a:rPr>
              <a:pPr/>
              <a:t>2/24/2020</a:t>
            </a:fld>
            <a:endParaRPr>
              <a:solidFill>
                <a:prstClr val="white"/>
              </a:solidFill>
            </a:endParaRPr>
          </a:p>
        </p:txBody>
      </p:sp>
      <p:sp>
        <p:nvSpPr>
          <p:cNvPr id="87" name="Footer Placeholder 86"/>
          <p:cNvSpPr>
            <a:spLocks noGrp="1"/>
          </p:cNvSpPr>
          <p:nvPr>
            <p:ph type="ftr" sz="quarter" idx="11"/>
          </p:nvPr>
        </p:nvSpPr>
        <p:spPr/>
        <p:txBody>
          <a:bodyPr/>
          <a:lstStyle/>
          <a:p>
            <a:endParaRPr>
              <a:solidFill>
                <a:prstClr val="white"/>
              </a:solidFill>
            </a:endParaRPr>
          </a:p>
        </p:txBody>
      </p:sp>
      <p:sp>
        <p:nvSpPr>
          <p:cNvPr id="90" name="Slide Number Placeholder 89"/>
          <p:cNvSpPr>
            <a:spLocks noGrp="1"/>
          </p:cNvSpPr>
          <p:nvPr>
            <p:ph type="sldNum" sz="quarter" idx="12"/>
          </p:nvPr>
        </p:nvSpPr>
        <p:spPr/>
        <p:txBody>
          <a:body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1905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051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11"/>
          </p:nvPr>
        </p:nvSpPr>
        <p:spPr/>
        <p:txBody>
          <a:bodyPr/>
          <a:lstStyle/>
          <a:p>
            <a:endParaRPr>
              <a:solidFill>
                <a:prstClr val="white"/>
              </a:solidFill>
            </a:endParaRPr>
          </a:p>
        </p:txBody>
      </p:sp>
      <p:sp>
        <p:nvSpPr>
          <p:cNvPr id="6" name="Slide Number Placeholder 5"/>
          <p:cNvSpPr>
            <a:spLocks noGrp="1"/>
          </p:cNvSpPr>
          <p:nvPr>
            <p:ph type="sldNum" sz="quarter" idx="12"/>
          </p:nvPr>
        </p:nvSpPr>
        <p:spPr/>
        <p:txBody>
          <a:bodyPr/>
          <a:lstStyle/>
          <a:p>
            <a:fld id="{4FAB73BC-B049-4115-A692-8D63A059BFB8}"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4281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66702208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4509170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285245024"/>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65117890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1513981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23241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9162236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110203826"/>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23457707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65625074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197928217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Freeform 330"/>
          <p:cNvSpPr>
            <a:spLocks/>
          </p:cNvSpPr>
          <p:nvPr/>
        </p:nvSpPr>
        <p:spPr bwMode="auto">
          <a:xfrm>
            <a:off x="1" y="5525051"/>
            <a:ext cx="12201210"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sz="1800">
              <a:solidFill>
                <a:prstClr val="white"/>
              </a:solidFill>
            </a:endParaRPr>
          </a:p>
        </p:txBody>
      </p:sp>
      <p:sp>
        <p:nvSpPr>
          <p:cNvPr id="2" name="Title Placeholder 1"/>
          <p:cNvSpPr>
            <a:spLocks noGrp="1"/>
          </p:cNvSpPr>
          <p:nvPr>
            <p:ph type="title"/>
          </p:nvPr>
        </p:nvSpPr>
        <p:spPr>
          <a:xfrm>
            <a:off x="1522808" y="402276"/>
            <a:ext cx="9146382" cy="11604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8" y="1828800"/>
            <a:ext cx="9146382"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435832" y="6413501"/>
            <a:ext cx="1242501" cy="250826"/>
          </a:xfrm>
          <a:prstGeom prst="rect">
            <a:avLst/>
          </a:prstGeom>
        </p:spPr>
        <p:txBody>
          <a:bodyPr vert="horz" lIns="91440" tIns="45720" rIns="91440" bIns="45720" rtlCol="0" anchor="ctr"/>
          <a:lstStyle>
            <a:lvl1pPr algn="r">
              <a:defRPr sz="1000">
                <a:solidFill>
                  <a:schemeClr val="tx1"/>
                </a:solidFill>
              </a:defRPr>
            </a:lvl1pPr>
          </a:lstStyle>
          <a:p>
            <a:fld id="{C101A9C7-C274-4F50-89C9-83BDB06EDB81}" type="datetime1">
              <a:rPr lang="en-US">
                <a:solidFill>
                  <a:prstClr val="white"/>
                </a:solidFill>
              </a:rPr>
              <a:pPr/>
              <a:t>2/24/2020</a:t>
            </a:fld>
            <a:endParaRPr>
              <a:solidFill>
                <a:prstClr val="white"/>
              </a:solidFill>
            </a:endParaRPr>
          </a:p>
        </p:txBody>
      </p:sp>
      <p:sp>
        <p:nvSpPr>
          <p:cNvPr id="5" name="Footer Placeholder 4"/>
          <p:cNvSpPr>
            <a:spLocks noGrp="1"/>
          </p:cNvSpPr>
          <p:nvPr>
            <p:ph type="ftr" sz="quarter" idx="3"/>
          </p:nvPr>
        </p:nvSpPr>
        <p:spPr>
          <a:xfrm>
            <a:off x="1526974" y="6413501"/>
            <a:ext cx="6779401" cy="250826"/>
          </a:xfrm>
          <a:prstGeom prst="rect">
            <a:avLst/>
          </a:prstGeom>
        </p:spPr>
        <p:txBody>
          <a:bodyPr vert="horz" lIns="91440" tIns="45720" rIns="91440" bIns="45720" rtlCol="0" anchor="ctr"/>
          <a:lstStyle>
            <a:lvl1pPr algn="l">
              <a:defRPr sz="1000">
                <a:solidFill>
                  <a:schemeClr val="tx1"/>
                </a:solidFill>
              </a:defRPr>
            </a:lvl1pPr>
          </a:lstStyle>
          <a:p>
            <a:endParaRPr>
              <a:solidFill>
                <a:prstClr val="white"/>
              </a:solidFill>
            </a:endParaRPr>
          </a:p>
        </p:txBody>
      </p:sp>
      <p:sp>
        <p:nvSpPr>
          <p:cNvPr id="6" name="Slide Number Placeholder 5"/>
          <p:cNvSpPr>
            <a:spLocks noGrp="1"/>
          </p:cNvSpPr>
          <p:nvPr>
            <p:ph type="sldNum" sz="quarter" idx="4"/>
          </p:nvPr>
        </p:nvSpPr>
        <p:spPr>
          <a:xfrm>
            <a:off x="9830772" y="6413501"/>
            <a:ext cx="855163" cy="250826"/>
          </a:xfrm>
          <a:prstGeom prst="rect">
            <a:avLst/>
          </a:prstGeom>
        </p:spPr>
        <p:txBody>
          <a:bodyPr vert="horz" lIns="91440" tIns="45720" rIns="91440" bIns="45720" rtlCol="0" anchor="ctr"/>
          <a:lstStyle>
            <a:lvl1pPr algn="r">
              <a:defRPr sz="1000">
                <a:solidFill>
                  <a:schemeClr val="tx1"/>
                </a:solidFill>
              </a:defRPr>
            </a:lvl1pPr>
          </a:lstStyle>
          <a:p>
            <a:fld id="{6BBE7942-5B1B-4E74-B3CD-25BF9B0ABE25}"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82684095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0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11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8.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1.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 y="685800"/>
            <a:ext cx="11811000" cy="2895600"/>
          </a:xfrm>
        </p:spPr>
        <p:txBody>
          <a:bodyPr anchor="t"/>
          <a:lstStyle/>
          <a:p>
            <a:r>
              <a:rPr lang="en-US" u="sng" dirty="0">
                <a:latin typeface="Constantia" pitchFamily="18" charset="0"/>
              </a:rPr>
              <a:t>Government &amp; Economy of Nigeria</a:t>
            </a:r>
          </a:p>
        </p:txBody>
      </p:sp>
      <p:sp>
        <p:nvSpPr>
          <p:cNvPr id="9" name="Subtitle 8"/>
          <p:cNvSpPr>
            <a:spLocks noGrp="1"/>
          </p:cNvSpPr>
          <p:nvPr>
            <p:ph type="subTitle" idx="1"/>
          </p:nvPr>
        </p:nvSpPr>
        <p:spPr/>
        <p:txBody>
          <a:bodyPr/>
          <a:lstStyle/>
          <a:p>
            <a:endParaRPr lang="en-US" dirty="0">
              <a:latin typeface="Constant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348" y="3312544"/>
            <a:ext cx="4680181" cy="31227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352" y="1847663"/>
            <a:ext cx="4310690" cy="4138262"/>
          </a:xfrm>
          <a:prstGeom prst="rect">
            <a:avLst/>
          </a:prstGeom>
        </p:spPr>
      </p:pic>
    </p:spTree>
    <p:extLst>
      <p:ext uri="{BB962C8B-B14F-4D97-AF65-F5344CB8AC3E}">
        <p14:creationId xmlns:p14="http://schemas.microsoft.com/office/powerpoint/2010/main" val="34119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Capital Goods</a:t>
            </a:r>
          </a:p>
        </p:txBody>
      </p:sp>
      <p:sp>
        <p:nvSpPr>
          <p:cNvPr id="5" name="Content Placeholder 4"/>
          <p:cNvSpPr>
            <a:spLocks noGrp="1"/>
          </p:cNvSpPr>
          <p:nvPr>
            <p:ph sz="half" idx="1"/>
          </p:nvPr>
        </p:nvSpPr>
        <p:spPr>
          <a:xfrm>
            <a:off x="76201" y="914400"/>
            <a:ext cx="5928361" cy="5867400"/>
          </a:xfrm>
        </p:spPr>
        <p:txBody>
          <a:bodyPr/>
          <a:lstStyle/>
          <a:p>
            <a:pPr lvl="0"/>
            <a:r>
              <a:rPr lang="en-US" sz="2800" b="1" dirty="0">
                <a:solidFill>
                  <a:srgbClr val="FFFFFF"/>
                </a:solidFill>
              </a:rPr>
              <a:t>Heavily invested in new technology for oil industry</a:t>
            </a:r>
            <a:endParaRPr lang="en-US" sz="2400" b="1"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28" y="2788345"/>
            <a:ext cx="5208693" cy="3622856"/>
          </a:xfrm>
          <a:prstGeom prst="rect">
            <a:avLst/>
          </a:prstGeo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43423" y="4366505"/>
            <a:ext cx="6217898" cy="1927801"/>
          </a:xfr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423" y="914400"/>
            <a:ext cx="4419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4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GDP/GDP per Capita</a:t>
            </a:r>
          </a:p>
        </p:txBody>
      </p:sp>
      <p:sp>
        <p:nvSpPr>
          <p:cNvPr id="6" name="Content Placeholder 5"/>
          <p:cNvSpPr>
            <a:spLocks noGrp="1"/>
          </p:cNvSpPr>
          <p:nvPr>
            <p:ph sz="half" idx="2"/>
          </p:nvPr>
        </p:nvSpPr>
        <p:spPr>
          <a:xfrm>
            <a:off x="6187441" y="914400"/>
            <a:ext cx="5699759" cy="5791200"/>
          </a:xfrm>
        </p:spPr>
        <p:txBody>
          <a:bodyPr/>
          <a:lstStyle/>
          <a:p>
            <a:r>
              <a:rPr lang="en-US" b="1" u="sng" dirty="0"/>
              <a:t>GDP</a:t>
            </a:r>
            <a:r>
              <a:rPr lang="en-US" b="1" dirty="0"/>
              <a:t>: </a:t>
            </a:r>
            <a:r>
              <a:rPr lang="en-US" sz="2800" b="1" dirty="0">
                <a:effectLst>
                  <a:outerShdw blurRad="38100" dist="38100" dir="2700000" algn="tl">
                    <a:srgbClr val="000000">
                      <a:alpha val="43137"/>
                    </a:srgbClr>
                  </a:outerShdw>
                </a:effectLst>
              </a:rPr>
              <a:t>$1.105 trillion</a:t>
            </a:r>
            <a:endParaRPr lang="en-US" sz="3600" b="1" dirty="0">
              <a:effectLst>
                <a:outerShdw blurRad="38100" dist="38100" dir="2700000" algn="tl">
                  <a:srgbClr val="000000">
                    <a:alpha val="43137"/>
                  </a:srgbClr>
                </a:outerShdw>
              </a:effectLst>
            </a:endParaRPr>
          </a:p>
          <a:p>
            <a:r>
              <a:rPr lang="en-US" sz="2400" b="1" u="sng" dirty="0">
                <a:effectLst>
                  <a:outerShdw blurRad="38100" dist="38100" dir="2700000" algn="tl">
                    <a:srgbClr val="000000">
                      <a:alpha val="43137"/>
                    </a:srgbClr>
                  </a:outerShdw>
                </a:effectLst>
              </a:rPr>
              <a:t>GDP per capita</a:t>
            </a:r>
            <a:r>
              <a:rPr lang="en-US" sz="2400"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$6,400</a:t>
            </a:r>
          </a:p>
          <a:p>
            <a:pPr lvl="0"/>
            <a:r>
              <a:rPr lang="en-US" sz="2800" b="1" dirty="0">
                <a:solidFill>
                  <a:srgbClr val="FFFFFF"/>
                </a:solidFill>
                <a:effectLst>
                  <a:outerShdw blurRad="38100" dist="38100" dir="2700000" algn="tl">
                    <a:srgbClr val="000000">
                      <a:alpha val="43137"/>
                    </a:srgbClr>
                  </a:outerShdw>
                </a:effectLst>
              </a:rPr>
              <a:t>Poorly organized after years of government corruption &amp; dictatorship; trying to reorganize with more private business</a:t>
            </a:r>
          </a:p>
          <a:p>
            <a:pPr lvl="0"/>
            <a:endParaRPr lang="en-US" sz="2800" b="1" dirty="0">
              <a:solidFill>
                <a:srgbClr val="FFFFFF"/>
              </a:solidFill>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829001"/>
            <a:ext cx="4481512" cy="3361134"/>
          </a:xfr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2974" y="3810000"/>
            <a:ext cx="4164547" cy="2895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3810000"/>
            <a:ext cx="5076165" cy="2855343"/>
          </a:xfrm>
          <a:prstGeom prst="rect">
            <a:avLst/>
          </a:prstGeom>
        </p:spPr>
      </p:pic>
    </p:spTree>
    <p:extLst>
      <p:ext uri="{BB962C8B-B14F-4D97-AF65-F5344CB8AC3E}">
        <p14:creationId xmlns:p14="http://schemas.microsoft.com/office/powerpoint/2010/main" val="16418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Trade Barriers</a:t>
            </a:r>
          </a:p>
        </p:txBody>
      </p:sp>
      <p:sp>
        <p:nvSpPr>
          <p:cNvPr id="5" name="Content Placeholder 4"/>
          <p:cNvSpPr>
            <a:spLocks noGrp="1"/>
          </p:cNvSpPr>
          <p:nvPr>
            <p:ph sz="half" idx="1"/>
          </p:nvPr>
        </p:nvSpPr>
        <p:spPr>
          <a:xfrm>
            <a:off x="152401" y="914400"/>
            <a:ext cx="5852161" cy="5715000"/>
          </a:xfrm>
        </p:spPr>
        <p:txBody>
          <a:bodyPr>
            <a:normAutofit/>
          </a:bodyPr>
          <a:lstStyle/>
          <a:p>
            <a:r>
              <a:rPr lang="en-US" sz="3200" b="1" dirty="0"/>
              <a:t>Nigeria member of OPEC</a:t>
            </a:r>
          </a:p>
          <a:p>
            <a:r>
              <a:rPr lang="en-US" sz="3200" b="1" dirty="0"/>
              <a:t>OPEC places quota on Nigeria’s amount of oil production</a:t>
            </a:r>
          </a:p>
          <a:p>
            <a:r>
              <a:rPr lang="en-US" sz="3200" b="1" dirty="0"/>
              <a:t>Quota regulate supply and price of oil; make as much money as possible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44193" y="914400"/>
            <a:ext cx="4876516" cy="3651717"/>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8618" y="3338470"/>
            <a:ext cx="2247181" cy="3370772"/>
          </a:xfrm>
          <a:prstGeom prst="rect">
            <a:avLst/>
          </a:prstGeom>
        </p:spPr>
      </p:pic>
    </p:spTree>
    <p:extLst>
      <p:ext uri="{BB962C8B-B14F-4D97-AF65-F5344CB8AC3E}">
        <p14:creationId xmlns:p14="http://schemas.microsoft.com/office/powerpoint/2010/main" val="33261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8" y="152400"/>
            <a:ext cx="12188825" cy="838200"/>
          </a:xfrm>
        </p:spPr>
        <p:txBody>
          <a:bodyPr>
            <a:normAutofit/>
          </a:bodyPr>
          <a:lstStyle/>
          <a:p>
            <a:pPr algn="ctr"/>
            <a:r>
              <a:rPr lang="en-US" u="sng" dirty="0"/>
              <a:t>Type of Government </a:t>
            </a:r>
          </a:p>
        </p:txBody>
      </p:sp>
      <p:sp>
        <p:nvSpPr>
          <p:cNvPr id="5" name="Content Placeholder 4"/>
          <p:cNvSpPr>
            <a:spLocks noGrp="1"/>
          </p:cNvSpPr>
          <p:nvPr>
            <p:ph sz="half" idx="1"/>
          </p:nvPr>
        </p:nvSpPr>
        <p:spPr>
          <a:xfrm>
            <a:off x="76200" y="1066800"/>
            <a:ext cx="6111240" cy="5791200"/>
          </a:xfrm>
        </p:spPr>
        <p:txBody>
          <a:bodyPr>
            <a:normAutofit/>
          </a:bodyPr>
          <a:lstStyle/>
          <a:p>
            <a:r>
              <a:rPr lang="en-US" sz="3600" b="1" dirty="0"/>
              <a:t>Presidential Democracy </a:t>
            </a:r>
          </a:p>
          <a:p>
            <a:r>
              <a:rPr lang="en-US" sz="3600" b="1" i="1" dirty="0"/>
              <a:t> </a:t>
            </a:r>
            <a:r>
              <a:rPr lang="en-US" sz="4000" b="1" dirty="0"/>
              <a:t>Democratic </a:t>
            </a:r>
            <a:r>
              <a:rPr lang="en-US" sz="2800" i="1" dirty="0"/>
              <a:t>(Citizen Participation)</a:t>
            </a:r>
          </a:p>
          <a:p>
            <a:r>
              <a:rPr lang="en-US" sz="3600" b="1" u="sng" dirty="0"/>
              <a:t>Independence: </a:t>
            </a:r>
            <a:r>
              <a:rPr lang="en-US" sz="3600" b="1" dirty="0"/>
              <a:t>Great Britain, 1960</a:t>
            </a:r>
          </a:p>
          <a:p>
            <a:r>
              <a:rPr lang="en-US" sz="3600" b="1" dirty="0"/>
              <a:t>Previously Parliamentary Democracy; changed after series of coups or civil wars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40958" y="1249521"/>
            <a:ext cx="5181054" cy="4409407"/>
          </a:xfrm>
        </p:spPr>
      </p:pic>
    </p:spTree>
    <p:extLst>
      <p:ext uri="{BB962C8B-B14F-4D97-AF65-F5344CB8AC3E}">
        <p14:creationId xmlns:p14="http://schemas.microsoft.com/office/powerpoint/2010/main" val="34365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76200"/>
            <a:ext cx="11887200" cy="685800"/>
          </a:xfrm>
        </p:spPr>
        <p:txBody>
          <a:bodyPr/>
          <a:lstStyle/>
          <a:p>
            <a:pPr algn="ctr"/>
            <a:r>
              <a:rPr lang="en-US" u="sng" dirty="0"/>
              <a:t>Head of State/Government </a:t>
            </a:r>
          </a:p>
        </p:txBody>
      </p:sp>
      <p:sp>
        <p:nvSpPr>
          <p:cNvPr id="6" name="Content Placeholder 5"/>
          <p:cNvSpPr>
            <a:spLocks noGrp="1"/>
          </p:cNvSpPr>
          <p:nvPr>
            <p:ph sz="half" idx="2"/>
          </p:nvPr>
        </p:nvSpPr>
        <p:spPr>
          <a:xfrm>
            <a:off x="6187441" y="762000"/>
            <a:ext cx="5775959" cy="5943600"/>
          </a:xfrm>
        </p:spPr>
        <p:txBody>
          <a:bodyPr/>
          <a:lstStyle/>
          <a:p>
            <a:r>
              <a:rPr lang="en-US" sz="3200" b="1" dirty="0"/>
              <a:t>President </a:t>
            </a:r>
          </a:p>
          <a:p>
            <a:r>
              <a:rPr lang="en-US" sz="3200" b="1" dirty="0"/>
              <a:t>Elected directly by the people for 4 year term</a:t>
            </a:r>
          </a:p>
          <a:p>
            <a:r>
              <a:rPr lang="en-US" sz="2800" b="1" u="sng" dirty="0"/>
              <a:t>Current President: </a:t>
            </a:r>
            <a:r>
              <a:rPr lang="en-US" sz="2800" b="1" dirty="0">
                <a:effectLst>
                  <a:outerShdw blurRad="38100" dist="38100" dir="2700000" algn="tl">
                    <a:srgbClr val="000000">
                      <a:alpha val="43137"/>
                    </a:srgbClr>
                  </a:outerShdw>
                </a:effectLst>
              </a:rPr>
              <a:t>President Maj. Gen. Muhammadu </a:t>
            </a:r>
            <a:r>
              <a:rPr lang="en-US" sz="2800" b="1" dirty="0" err="1">
                <a:effectLst>
                  <a:outerShdw blurRad="38100" dist="38100" dir="2700000" algn="tl">
                    <a:srgbClr val="000000">
                      <a:alpha val="43137"/>
                    </a:srgbClr>
                  </a:outerShdw>
                </a:effectLst>
              </a:rPr>
              <a:t>Buhar</a:t>
            </a:r>
            <a:endParaRPr lang="en-US" sz="28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249856" y="3388098"/>
            <a:ext cx="3317502" cy="33175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1691"/>
            <a:ext cx="6187441" cy="3807656"/>
          </a:xfrm>
          <a:prstGeom prst="rect">
            <a:avLst/>
          </a:prstGeom>
        </p:spPr>
      </p:pic>
    </p:spTree>
    <p:extLst>
      <p:ext uri="{BB962C8B-B14F-4D97-AF65-F5344CB8AC3E}">
        <p14:creationId xmlns:p14="http://schemas.microsoft.com/office/powerpoint/2010/main" val="36044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8" y="152400"/>
            <a:ext cx="12038012" cy="664524"/>
          </a:xfrm>
        </p:spPr>
        <p:txBody>
          <a:bodyPr/>
          <a:lstStyle/>
          <a:p>
            <a:pPr algn="ctr"/>
            <a:r>
              <a:rPr lang="en-US" u="sng" dirty="0"/>
              <a:t>Legislature</a:t>
            </a:r>
          </a:p>
        </p:txBody>
      </p:sp>
      <p:sp>
        <p:nvSpPr>
          <p:cNvPr id="5" name="Content Placeholder 4"/>
          <p:cNvSpPr>
            <a:spLocks noGrp="1"/>
          </p:cNvSpPr>
          <p:nvPr>
            <p:ph sz="half" idx="1"/>
          </p:nvPr>
        </p:nvSpPr>
        <p:spPr>
          <a:xfrm>
            <a:off x="152400" y="685800"/>
            <a:ext cx="6035040" cy="5943600"/>
          </a:xfrm>
        </p:spPr>
        <p:txBody>
          <a:bodyPr>
            <a:normAutofit/>
          </a:bodyPr>
          <a:lstStyle/>
          <a:p>
            <a:r>
              <a:rPr lang="en-US" sz="3200" b="1" dirty="0"/>
              <a:t>Senate &amp; House of Representatives </a:t>
            </a:r>
            <a:r>
              <a:rPr lang="en-US" sz="2400" i="1" dirty="0"/>
              <a:t>(2 house/bicameral Congress)</a:t>
            </a:r>
          </a:p>
          <a:p>
            <a:r>
              <a:rPr lang="en-US" sz="3200" b="1" dirty="0"/>
              <a:t>4 Year Terms</a:t>
            </a:r>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01837" y="816924"/>
            <a:ext cx="5135302" cy="513530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92" y="2948617"/>
            <a:ext cx="5479684" cy="3322787"/>
          </a:xfrm>
          <a:prstGeom prst="rect">
            <a:avLst/>
          </a:prstGeom>
        </p:spPr>
      </p:pic>
    </p:spTree>
    <p:extLst>
      <p:ext uri="{BB962C8B-B14F-4D97-AF65-F5344CB8AC3E}">
        <p14:creationId xmlns:p14="http://schemas.microsoft.com/office/powerpoint/2010/main" val="17865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12114213" cy="762000"/>
          </a:xfrm>
        </p:spPr>
        <p:txBody>
          <a:bodyPr>
            <a:normAutofit/>
          </a:bodyPr>
          <a:lstStyle/>
          <a:p>
            <a:pPr algn="ctr"/>
            <a:r>
              <a:rPr lang="en-US" sz="4000" u="sng" dirty="0"/>
              <a:t>Voting Rights &amp; Freedoms</a:t>
            </a:r>
          </a:p>
        </p:txBody>
      </p:sp>
      <p:sp>
        <p:nvSpPr>
          <p:cNvPr id="6" name="Content Placeholder 5"/>
          <p:cNvSpPr>
            <a:spLocks noGrp="1"/>
          </p:cNvSpPr>
          <p:nvPr>
            <p:ph sz="half" idx="2"/>
          </p:nvPr>
        </p:nvSpPr>
        <p:spPr>
          <a:xfrm>
            <a:off x="6187441" y="762000"/>
            <a:ext cx="5852159" cy="5943600"/>
          </a:xfrm>
        </p:spPr>
        <p:txBody>
          <a:bodyPr>
            <a:normAutofit/>
          </a:bodyPr>
          <a:lstStyle/>
          <a:p>
            <a:r>
              <a:rPr lang="en-US" sz="3200" b="1" dirty="0"/>
              <a:t>Any &amp; all citizens; 18+ years old</a:t>
            </a:r>
          </a:p>
          <a:p>
            <a:r>
              <a:rPr lang="en-US" sz="3200" b="1" dirty="0"/>
              <a:t>Partly Free</a:t>
            </a:r>
          </a:p>
          <a:p>
            <a:r>
              <a:rPr lang="en-US" sz="3200" b="1" dirty="0"/>
              <a:t>Government criticized for lack of response against </a:t>
            </a:r>
            <a:r>
              <a:rPr lang="en-US" sz="3200" b="1" u="sng" dirty="0"/>
              <a:t>Boko Haram </a:t>
            </a:r>
            <a:r>
              <a:rPr lang="en-US" sz="2800" b="1" i="1" dirty="0"/>
              <a:t>(Islamic Militant Terrorist group-kidnappings, murders, etc..)</a:t>
            </a:r>
          </a:p>
          <a:p>
            <a:r>
              <a:rPr lang="en-US" sz="3200" b="1" dirty="0"/>
              <a:t>Limits in Freedom of Speech/Press</a:t>
            </a: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7083" y="762000"/>
            <a:ext cx="3871838" cy="314667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83" y="4053782"/>
            <a:ext cx="3352800" cy="25115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5396" y="2747963"/>
            <a:ext cx="3847381" cy="2161146"/>
          </a:xfrm>
          <a:prstGeom prst="rect">
            <a:avLst/>
          </a:prstGeom>
        </p:spPr>
      </p:pic>
    </p:spTree>
    <p:extLst>
      <p:ext uri="{BB962C8B-B14F-4D97-AF65-F5344CB8AC3E}">
        <p14:creationId xmlns:p14="http://schemas.microsoft.com/office/powerpoint/2010/main" val="196338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762000"/>
          </a:xfrm>
        </p:spPr>
        <p:txBody>
          <a:bodyPr>
            <a:normAutofit/>
          </a:bodyPr>
          <a:lstStyle/>
          <a:p>
            <a:pPr algn="ctr"/>
            <a:r>
              <a:rPr lang="en-US" u="sng" dirty="0"/>
              <a:t>Disease</a:t>
            </a:r>
          </a:p>
        </p:txBody>
      </p:sp>
      <p:sp>
        <p:nvSpPr>
          <p:cNvPr id="5" name="Content Placeholder 4"/>
          <p:cNvSpPr>
            <a:spLocks noGrp="1"/>
          </p:cNvSpPr>
          <p:nvPr>
            <p:ph sz="half" idx="1"/>
          </p:nvPr>
        </p:nvSpPr>
        <p:spPr>
          <a:xfrm>
            <a:off x="0" y="762000"/>
            <a:ext cx="7086600" cy="5981700"/>
          </a:xfrm>
        </p:spPr>
        <p:txBody>
          <a:bodyPr>
            <a:normAutofit/>
          </a:bodyPr>
          <a:lstStyle/>
          <a:p>
            <a:r>
              <a:rPr lang="en-US" sz="3200" b="1" dirty="0">
                <a:effectLst>
                  <a:outerShdw blurRad="38100" dist="38100" dir="2700000" algn="tl">
                    <a:srgbClr val="000000">
                      <a:alpha val="43137"/>
                    </a:srgbClr>
                  </a:outerShdw>
                </a:effectLst>
              </a:rPr>
              <a:t>3,000,000 Nigerians infected with HIV/AIDS</a:t>
            </a:r>
          </a:p>
          <a:p>
            <a:r>
              <a:rPr lang="en-US" sz="3200" b="1" dirty="0">
                <a:effectLst>
                  <a:outerShdw blurRad="38100" dist="38100" dir="2700000" algn="tl">
                    <a:srgbClr val="000000">
                      <a:alpha val="43137"/>
                    </a:srgbClr>
                  </a:outerShdw>
                </a:effectLst>
              </a:rPr>
              <a:t>Nigerian government didn’t make HIV/AIDs priority until 1990s </a:t>
            </a:r>
            <a:r>
              <a:rPr lang="en-US" sz="2800" b="1" i="1" dirty="0">
                <a:effectLst>
                  <a:outerShdw blurRad="38100" dist="38100" dir="2700000" algn="tl">
                    <a:srgbClr val="000000">
                      <a:alpha val="43137"/>
                    </a:srgbClr>
                  </a:outerShdw>
                </a:effectLst>
              </a:rPr>
              <a:t>(civil war and government corruption issues)</a:t>
            </a:r>
          </a:p>
          <a:p>
            <a:r>
              <a:rPr lang="en-US" sz="3200" b="1" dirty="0">
                <a:effectLst>
                  <a:outerShdw blurRad="38100" dist="38100" dir="2700000" algn="tl">
                    <a:srgbClr val="000000">
                      <a:alpha val="43137"/>
                    </a:srgbClr>
                  </a:outerShdw>
                </a:effectLst>
              </a:rPr>
              <a:t>Government now makes prevention, treatment, &amp; care main concern</a:t>
            </a:r>
          </a:p>
          <a:p>
            <a:r>
              <a:rPr lang="en-US" sz="3200" b="1" dirty="0">
                <a:effectLst>
                  <a:outerShdw blurRad="38100" dist="38100" dir="2700000" algn="tl">
                    <a:srgbClr val="000000">
                      <a:alpha val="43137"/>
                    </a:srgbClr>
                  </a:outerShdw>
                </a:effectLst>
              </a:rPr>
              <a:t>Working to educate people &amp; make treatment available</a:t>
            </a:r>
            <a:endParaRPr lang="en-US" sz="3600" b="1" dirty="0">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6600" y="3282279"/>
            <a:ext cx="5029199" cy="3339238"/>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125"/>
          <a:stretch/>
        </p:blipFill>
        <p:spPr>
          <a:xfrm>
            <a:off x="7299434" y="76200"/>
            <a:ext cx="4816365" cy="3206079"/>
          </a:xfrm>
          <a:prstGeom prst="rect">
            <a:avLst/>
          </a:prstGeom>
        </p:spPr>
      </p:pic>
    </p:spTree>
    <p:extLst>
      <p:ext uri="{BB962C8B-B14F-4D97-AF65-F5344CB8AC3E}">
        <p14:creationId xmlns:p14="http://schemas.microsoft.com/office/powerpoint/2010/main" val="312118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Economic System</a:t>
            </a:r>
          </a:p>
        </p:txBody>
      </p:sp>
      <p:sp>
        <p:nvSpPr>
          <p:cNvPr id="6" name="Content Placeholder 5"/>
          <p:cNvSpPr>
            <a:spLocks noGrp="1"/>
          </p:cNvSpPr>
          <p:nvPr>
            <p:ph sz="half" idx="2"/>
          </p:nvPr>
        </p:nvSpPr>
        <p:spPr>
          <a:xfrm>
            <a:off x="5715002" y="914400"/>
            <a:ext cx="6400798" cy="5791200"/>
          </a:xfrm>
        </p:spPr>
        <p:txBody>
          <a:bodyPr>
            <a:normAutofit/>
          </a:bodyPr>
          <a:lstStyle/>
          <a:p>
            <a:r>
              <a:rPr lang="en-US" sz="2800" b="1" dirty="0"/>
              <a:t>Mixed but mostly Market transitioning from extreme government control)</a:t>
            </a:r>
          </a:p>
          <a:p>
            <a:r>
              <a:rPr lang="en-US" sz="2800" b="1" dirty="0"/>
              <a:t>Largest economy in Africa</a:t>
            </a:r>
          </a:p>
          <a:p>
            <a:r>
              <a:rPr lang="en-US" sz="2800" b="1" dirty="0"/>
              <a:t>Growth of economy &amp; oil industry limited by inadequate power supply, lack of infrastructure/development, restrictive trade policies, insecurity, and government corruption.</a:t>
            </a:r>
          </a:p>
          <a:p>
            <a:endParaRPr lang="en-US" sz="2800" b="1" dirty="0"/>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6246" y="914400"/>
            <a:ext cx="5238700" cy="28208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8038" y="3969631"/>
            <a:ext cx="4456551" cy="2653488"/>
          </a:xfrm>
          <a:prstGeom prst="rect">
            <a:avLst/>
          </a:prstGeom>
        </p:spPr>
      </p:pic>
    </p:spTree>
    <p:extLst>
      <p:ext uri="{BB962C8B-B14F-4D97-AF65-F5344CB8AC3E}">
        <p14:creationId xmlns:p14="http://schemas.microsoft.com/office/powerpoint/2010/main" val="22976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Goods Produced/Main Exports </a:t>
            </a:r>
            <a:r>
              <a:rPr lang="en-US" sz="2800" i="1" dirty="0"/>
              <a:t>(What to Produce?)</a:t>
            </a:r>
            <a:endParaRPr lang="en-US" u="sng" dirty="0"/>
          </a:p>
        </p:txBody>
      </p:sp>
      <p:sp>
        <p:nvSpPr>
          <p:cNvPr id="5" name="Content Placeholder 4"/>
          <p:cNvSpPr>
            <a:spLocks noGrp="1"/>
          </p:cNvSpPr>
          <p:nvPr>
            <p:ph sz="half" idx="1"/>
          </p:nvPr>
        </p:nvSpPr>
        <p:spPr>
          <a:xfrm>
            <a:off x="152401" y="914400"/>
            <a:ext cx="5852161" cy="5791200"/>
          </a:xfrm>
        </p:spPr>
        <p:txBody>
          <a:bodyPr>
            <a:normAutofit/>
          </a:bodyPr>
          <a:lstStyle/>
          <a:p>
            <a:pPr lvl="0"/>
            <a:r>
              <a:rPr lang="en-US" b="1" u="sng" dirty="0"/>
              <a:t>Goods produced: </a:t>
            </a:r>
            <a:r>
              <a:rPr lang="en-US" sz="2800" b="1" dirty="0">
                <a:solidFill>
                  <a:srgbClr val="FFFFFF"/>
                </a:solidFill>
              </a:rPr>
              <a:t>Oil production &amp; petroleum products (Member of OPEC)</a:t>
            </a:r>
          </a:p>
          <a:p>
            <a:r>
              <a:rPr lang="en-US" sz="2800" b="1" dirty="0">
                <a:solidFill>
                  <a:srgbClr val="FFFFFF"/>
                </a:solidFill>
              </a:rPr>
              <a:t>Imports food products</a:t>
            </a:r>
          </a:p>
          <a:p>
            <a:pPr lvl="0"/>
            <a:r>
              <a:rPr lang="en-US" sz="2800" b="1" dirty="0"/>
              <a:t>46% of Nigeria’s daily oil production exported to the United States</a:t>
            </a:r>
            <a:endParaRPr lang="en-US" sz="2400" b="1" u="sng"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4562" y="1005440"/>
            <a:ext cx="4481513" cy="2804559"/>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38" y="4229100"/>
            <a:ext cx="3619500" cy="2476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8281" y="3520056"/>
            <a:ext cx="4877519" cy="3251679"/>
          </a:xfrm>
          <a:prstGeom prst="rect">
            <a:avLst/>
          </a:prstGeom>
        </p:spPr>
      </p:pic>
    </p:spTree>
    <p:extLst>
      <p:ext uri="{BB962C8B-B14F-4D97-AF65-F5344CB8AC3E}">
        <p14:creationId xmlns:p14="http://schemas.microsoft.com/office/powerpoint/2010/main" val="165323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76200"/>
            <a:ext cx="12039600" cy="838200"/>
          </a:xfrm>
        </p:spPr>
        <p:txBody>
          <a:bodyPr>
            <a:normAutofit/>
          </a:bodyPr>
          <a:lstStyle/>
          <a:p>
            <a:pPr algn="ctr"/>
            <a:r>
              <a:rPr lang="en-US" u="sng" dirty="0"/>
              <a:t>Human Capital</a:t>
            </a:r>
          </a:p>
        </p:txBody>
      </p:sp>
      <p:sp>
        <p:nvSpPr>
          <p:cNvPr id="6" name="Content Placeholder 5"/>
          <p:cNvSpPr>
            <a:spLocks noGrp="1"/>
          </p:cNvSpPr>
          <p:nvPr>
            <p:ph sz="half" idx="2"/>
          </p:nvPr>
        </p:nvSpPr>
        <p:spPr>
          <a:xfrm>
            <a:off x="6187441" y="914400"/>
            <a:ext cx="5699759" cy="5791200"/>
          </a:xfrm>
        </p:spPr>
        <p:txBody>
          <a:bodyPr/>
          <a:lstStyle/>
          <a:p>
            <a:pPr lvl="0"/>
            <a:r>
              <a:rPr lang="en-US" sz="2800" b="1" dirty="0">
                <a:solidFill>
                  <a:srgbClr val="FFFFFF"/>
                </a:solidFill>
              </a:rPr>
              <a:t>Very educated population</a:t>
            </a:r>
          </a:p>
          <a:p>
            <a:pPr lvl="0"/>
            <a:r>
              <a:rPr lang="en-US" sz="2800" b="1" dirty="0">
                <a:solidFill>
                  <a:srgbClr val="FFFFFF"/>
                </a:solidFill>
              </a:rPr>
              <a:t>Lack of investment in job training, healthcare, decent pay, housing, &amp; food supplies</a:t>
            </a:r>
            <a:endParaRPr lang="en-US" sz="2400" b="1" u="sng" dirty="0"/>
          </a:p>
          <a:p>
            <a:r>
              <a:rPr lang="en-US" b="1" u="sng" dirty="0">
                <a:effectLst/>
              </a:rPr>
              <a:t>Poverty Rate:</a:t>
            </a:r>
            <a:r>
              <a:rPr lang="en-US" dirty="0">
                <a:effectLst/>
              </a:rPr>
              <a:t> </a:t>
            </a:r>
            <a:r>
              <a:rPr lang="en-US" sz="2800" b="1" dirty="0">
                <a:effectLst>
                  <a:outerShdw blurRad="38100" dist="38100" dir="2700000" algn="tl">
                    <a:srgbClr val="000000">
                      <a:alpha val="43137"/>
                    </a:srgbClr>
                  </a:outerShdw>
                </a:effectLst>
              </a:rPr>
              <a:t>62</a:t>
            </a:r>
            <a:r>
              <a:rPr lang="en-US" dirty="0">
                <a:effectLst/>
              </a:rPr>
              <a:t>%</a:t>
            </a:r>
            <a:endParaRPr lang="en-US" b="1" u="sng" dirty="0">
              <a:effectLst/>
            </a:endParaRPr>
          </a:p>
          <a:p>
            <a:r>
              <a:rPr lang="en-US" b="1" u="sng" dirty="0">
                <a:effectLst/>
              </a:rPr>
              <a:t>Unemployment Rate:</a:t>
            </a:r>
            <a:r>
              <a:rPr lang="en-US" b="1" dirty="0">
                <a:effectLst/>
              </a:rPr>
              <a:t> </a:t>
            </a:r>
            <a:r>
              <a:rPr lang="en-US" b="1" dirty="0">
                <a:effectLst>
                  <a:outerShdw blurRad="38100" dist="38100" dir="2700000" algn="tl">
                    <a:srgbClr val="000000">
                      <a:alpha val="43137"/>
                    </a:srgbClr>
                  </a:outerShdw>
                </a:effectLst>
              </a:rPr>
              <a:t>4.9</a:t>
            </a:r>
            <a:r>
              <a:rPr lang="en-US" b="1" dirty="0">
                <a:effectLst/>
              </a:rPr>
              <a:t>%</a:t>
            </a:r>
            <a:endParaRPr lang="en-US" b="1" u="sng" dirty="0"/>
          </a:p>
          <a:p>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77329" y="3667263"/>
            <a:ext cx="4481512" cy="2891298"/>
          </a:xfr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096" y="4144889"/>
            <a:ext cx="5350103" cy="2560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95300"/>
            <a:ext cx="4098985" cy="2889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9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0.xml><?xml version="1.0" encoding="utf-8"?>
<a:theme xmlns:a="http://schemas.openxmlformats.org/drawingml/2006/main" name="10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1.xml><?xml version="1.0" encoding="utf-8"?>
<a:theme xmlns:a="http://schemas.openxmlformats.org/drawingml/2006/main" name="11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12.xml><?xml version="1.0" encoding="utf-8"?>
<a:theme xmlns:a="http://schemas.openxmlformats.org/drawingml/2006/main" name="12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2.xml><?xml version="1.0" encoding="utf-8"?>
<a:theme xmlns:a="http://schemas.openxmlformats.org/drawingml/2006/main" name="2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3.xml><?xml version="1.0" encoding="utf-8"?>
<a:theme xmlns:a="http://schemas.openxmlformats.org/drawingml/2006/main" name="3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4.xml><?xml version="1.0" encoding="utf-8"?>
<a:theme xmlns:a="http://schemas.openxmlformats.org/drawingml/2006/main" name="4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5.xml><?xml version="1.0" encoding="utf-8"?>
<a:theme xmlns:a="http://schemas.openxmlformats.org/drawingml/2006/main" name="5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6.xml><?xml version="1.0" encoding="utf-8"?>
<a:theme xmlns:a="http://schemas.openxmlformats.org/drawingml/2006/main" name="6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7.xml><?xml version="1.0" encoding="utf-8"?>
<a:theme xmlns:a="http://schemas.openxmlformats.org/drawingml/2006/main" name="7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8.xml><?xml version="1.0" encoding="utf-8"?>
<a:theme xmlns:a="http://schemas.openxmlformats.org/drawingml/2006/main" name="8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ppt/theme/theme9.xml><?xml version="1.0" encoding="utf-8"?>
<a:theme xmlns:a="http://schemas.openxmlformats.org/drawingml/2006/main" name="9_Currency 16x9">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dirty="0" err="1" smtClean="0">
            <a:effectLst>
              <a:outerShdw blurRad="50800" dist="38100" dir="2700000" algn="tl">
                <a:schemeClr val="bg2">
                  <a:lumMod val="50000"/>
                  <a:alpha val="43000"/>
                </a:schemeClr>
              </a:outerShdw>
            </a:effectLs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335</TotalTime>
  <Words>347</Words>
  <Application>Microsoft Office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12</vt:i4>
      </vt:variant>
    </vt:vector>
  </HeadingPairs>
  <TitlesOfParts>
    <vt:vector size="26" baseType="lpstr">
      <vt:lpstr>Arial</vt:lpstr>
      <vt:lpstr>Constantia</vt:lpstr>
      <vt:lpstr>1_Currency 16x9</vt:lpstr>
      <vt:lpstr>2_Currency 16x9</vt:lpstr>
      <vt:lpstr>3_Currency 16x9</vt:lpstr>
      <vt:lpstr>4_Currency 16x9</vt:lpstr>
      <vt:lpstr>5_Currency 16x9</vt:lpstr>
      <vt:lpstr>6_Currency 16x9</vt:lpstr>
      <vt:lpstr>7_Currency 16x9</vt:lpstr>
      <vt:lpstr>8_Currency 16x9</vt:lpstr>
      <vt:lpstr>9_Currency 16x9</vt:lpstr>
      <vt:lpstr>10_Currency 16x9</vt:lpstr>
      <vt:lpstr>11_Currency 16x9</vt:lpstr>
      <vt:lpstr>12_Currency 16x9</vt:lpstr>
      <vt:lpstr>Government &amp; Economy of Nigeria</vt:lpstr>
      <vt:lpstr>Type of Government </vt:lpstr>
      <vt:lpstr>Head of State/Government </vt:lpstr>
      <vt:lpstr>Legislature</vt:lpstr>
      <vt:lpstr>Voting Rights &amp; Freedoms</vt:lpstr>
      <vt:lpstr>Disease</vt:lpstr>
      <vt:lpstr>Economic System</vt:lpstr>
      <vt:lpstr>Goods Produced/Main Exports (What to Produce?)</vt:lpstr>
      <vt:lpstr>Human Capital</vt:lpstr>
      <vt:lpstr>Capital Goods</vt:lpstr>
      <vt:lpstr>GDP/GDP per Capita</vt:lpstr>
      <vt:lpstr>Trade Barriers</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9, 2016 Take your seat, write the standards, and begin Bell Work  SS7CG2 The student will explain the structures of the modern governments of Africa. SS7E1c Compare and contrast the economic systems in South Africa and Nigeria.   Bell Work  Based on what you remember about results of European partitioning and nationalism/ independence, what do you predict the government and economic systems of South Africa, Kenya, Sudan, &amp; Nigeria to be like? </dc:title>
  <dc:creator>Kayla-Danielle Kraft</dc:creator>
  <cp:lastModifiedBy>Kayla-Danielle Murphy</cp:lastModifiedBy>
  <cp:revision>25</cp:revision>
  <dcterms:created xsi:type="dcterms:W3CDTF">2016-02-17T18:49:02Z</dcterms:created>
  <dcterms:modified xsi:type="dcterms:W3CDTF">2020-02-24T13:31:56Z</dcterms:modified>
</cp:coreProperties>
</file>