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3" r:id="rId3"/>
    <p:sldId id="284" r:id="rId4"/>
    <p:sldId id="285" r:id="rId5"/>
    <p:sldId id="264" r:id="rId6"/>
    <p:sldId id="257" r:id="rId7"/>
    <p:sldId id="258" r:id="rId8"/>
    <p:sldId id="288" r:id="rId9"/>
    <p:sldId id="266" r:id="rId10"/>
    <p:sldId id="267" r:id="rId11"/>
    <p:sldId id="269" r:id="rId12"/>
    <p:sldId id="268" r:id="rId13"/>
    <p:sldId id="280" r:id="rId14"/>
    <p:sldId id="281" r:id="rId15"/>
    <p:sldId id="28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7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Rittmann" initials="NR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82158" autoAdjust="0"/>
  </p:normalViewPr>
  <p:slideViewPr>
    <p:cSldViewPr snapToGrid="0">
      <p:cViewPr varScale="1">
        <p:scale>
          <a:sx n="66" d="100"/>
          <a:sy n="66" d="100"/>
        </p:scale>
        <p:origin x="118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24-08-2020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64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649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Last slide of Day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First slide of Day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064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Definition per</a:t>
            </a:r>
            <a:r>
              <a:rPr lang="en-US" b="1" baseline="0" dirty="0"/>
              <a:t> Merriam-Webster: https://www.merriam-webster.com/dictionary/historian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/>
              <a:t>Last slide of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91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7EC59-E5D4-4B4D-A9CE-0475D0A2E26B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764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328" y="869264"/>
            <a:ext cx="8357450" cy="1275207"/>
          </a:xfrm>
        </p:spPr>
        <p:txBody>
          <a:bodyPr wrap="square" anchor="b">
            <a:normAutofit/>
          </a:bodyPr>
          <a:lstStyle>
            <a:lvl1pPr algn="ctr">
              <a:defRPr sz="6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511" y="2135866"/>
            <a:ext cx="6399656" cy="668443"/>
          </a:xfrm>
        </p:spPr>
        <p:txBody>
          <a:bodyPr wrap="square">
            <a:normAutofit/>
          </a:bodyPr>
          <a:lstStyle>
            <a:lvl1pPr marL="0" indent="0" algn="ct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705F-DA75-4F22-954A-EFBE4D485006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366F-7656-4DD8-9D11-12EFA67127DB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98C5D-F082-4CE7-9028-E89E89B02A66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25FF-69EB-4211-A56C-422E8364F499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1709739"/>
            <a:ext cx="7961315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056" y="4589464"/>
            <a:ext cx="796131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1C18E-1E6E-4373-809C-76BFCDD507E6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056" y="1825625"/>
            <a:ext cx="396795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8414" y="1825625"/>
            <a:ext cx="3967957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B950-06B8-4B12-9FDE-5B8E99D6F94B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275411"/>
            <a:ext cx="7961315" cy="11432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056" y="1622425"/>
            <a:ext cx="396795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5056" y="2270125"/>
            <a:ext cx="396795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18414" y="1622425"/>
            <a:ext cx="396795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8414" y="2270125"/>
            <a:ext cx="3967957" cy="3906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2C48-053C-4C15-81E1-B36FE23F049A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489DE-0E14-491E-A2A1-9C8D2B88362E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FD180-7799-4AAB-B246-6B7959C04BAE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275412"/>
            <a:ext cx="7961315" cy="1143239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634" y="1851025"/>
            <a:ext cx="462915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056" y="1851025"/>
            <a:ext cx="2949178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99C6-B5EF-4A66-93A6-9812D9B37035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275412"/>
            <a:ext cx="7961315" cy="1143239"/>
          </a:xfrm>
        </p:spPr>
        <p:txBody>
          <a:bodyPr anchor="ctr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084221" y="1825625"/>
            <a:ext cx="5242984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0713" y="5783263"/>
            <a:ext cx="6350000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EB82-97D8-442A-9554-F150DCE1E48B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56" y="275411"/>
            <a:ext cx="7961315" cy="114323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5056" y="1825625"/>
            <a:ext cx="7961315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7903AD6-14F3-4A86-B658-AAD709305A1D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Copyright © 2018 The Rittmann Group, LLC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EDCC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www.telegraph.co.uk/culture/culturenews/11494043/Id-love-TOWIE-to-do-the-Only-Way-is-Tudor-and-what-about-Masterchef-does-Rationing-wouldnt-that-be-fun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entilab.org/2014/03/15/il-rapporto-ie-e-ventilazione-meccanica-come-impostarlo-e-perch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SIdaTSG2Gg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newfederalist.eu/Editorial-Gypsy-and-Roma-People-in-Europ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766365" y="3812954"/>
            <a:ext cx="4848966" cy="151601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sz="4200" b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latin typeface="DK Northumbria" panose="02010502040101060100" pitchFamily="50" charset="0"/>
              </a:rPr>
              <a:t>Thinking Like a Historian</a:t>
            </a: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438FB009-377B-496C-A36C-8DF8EE4914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5021" r="11022" b="2"/>
          <a:stretch/>
        </p:blipFill>
        <p:spPr>
          <a:xfrm>
            <a:off x="238226" y="299363"/>
            <a:ext cx="3120339" cy="304920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15845"/>
          <a:stretch/>
        </p:blipFill>
        <p:spPr bwMode="auto">
          <a:xfrm>
            <a:off x="3490722" y="299363"/>
            <a:ext cx="5412813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37184" y="6536267"/>
            <a:ext cx="3669631" cy="30692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Copyright © 2018 The Rittmann Group, LLC </a:t>
            </a:r>
          </a:p>
        </p:txBody>
      </p:sp>
      <p:pic>
        <p:nvPicPr>
          <p:cNvPr id="1026" name="Picture 2" descr="Henry Louis Gates Jr (@HenryLouisGates) | Twitter">
            <a:extLst>
              <a:ext uri="{FF2B5EF4-FFF2-40B4-BE49-F238E27FC236}">
                <a16:creationId xmlns:a16="http://schemas.microsoft.com/office/drawing/2014/main" id="{256E47AA-AFC3-4E40-920C-928E63672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995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7936" y="148211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Vocabulary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842" y="1497987"/>
            <a:ext cx="7961315" cy="357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SECONDARY SOURCE</a:t>
            </a:r>
          </a:p>
          <a:p>
            <a:pPr marL="0" indent="0">
              <a:buNone/>
            </a:pPr>
            <a:r>
              <a:rPr lang="en-US" b="1" i="1" dirty="0">
                <a:latin typeface="Book Antiqua" panose="02040602050305030304" pitchFamily="18" charset="0"/>
              </a:rPr>
              <a:t>Definition: </a:t>
            </a:r>
            <a:r>
              <a:rPr lang="en-US" i="1" dirty="0">
                <a:latin typeface="Book Antiqua" panose="02040602050305030304" pitchFamily="18" charset="0"/>
              </a:rPr>
              <a:t>Someone who wasn’t present at an event and uses information provided by primary sources to describe what happened</a:t>
            </a:r>
          </a:p>
          <a:p>
            <a:pPr marL="0" indent="0">
              <a:buNone/>
            </a:pPr>
            <a:endParaRPr lang="en-US" i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A secondary source is </a:t>
            </a:r>
            <a:r>
              <a:rPr lang="en-US" b="1" i="1" u="sng" dirty="0">
                <a:latin typeface="Book Antiqua" panose="02040602050305030304" pitchFamily="18" charset="0"/>
              </a:rPr>
              <a:t>NOT</a:t>
            </a:r>
            <a:r>
              <a:rPr lang="en-US" i="1" dirty="0">
                <a:latin typeface="Book Antiqua" panose="02040602050305030304" pitchFamily="18" charset="0"/>
              </a:rPr>
              <a:t> a witness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006975"/>
            <a:ext cx="55308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2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7936" y="148211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Vocabulary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842" y="1497987"/>
            <a:ext cx="7961315" cy="3572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POINT OF VIEW</a:t>
            </a:r>
          </a:p>
          <a:p>
            <a:pPr marL="0" indent="0">
              <a:buNone/>
            </a:pPr>
            <a:r>
              <a:rPr lang="en-US" b="1" i="1" dirty="0">
                <a:latin typeface="Book Antiqua" panose="02040602050305030304" pitchFamily="18" charset="0"/>
              </a:rPr>
              <a:t>Definition: </a:t>
            </a:r>
            <a:r>
              <a:rPr lang="en-US" i="1" dirty="0">
                <a:latin typeface="Book Antiqua" panose="02040602050305030304" pitchFamily="18" charset="0"/>
              </a:rPr>
              <a:t>Opinion or beliefs that change how you see something.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5" name="Picture 4" descr="A picture containing cup, container, glass, coffee&#10;&#10;Description automatically generated">
            <a:extLst>
              <a:ext uri="{FF2B5EF4-FFF2-40B4-BE49-F238E27FC236}">
                <a16:creationId xmlns:a16="http://schemas.microsoft.com/office/drawing/2014/main" id="{614E56EC-1621-4FEC-AF95-DF80AAECA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74719" y="3429000"/>
            <a:ext cx="2863516" cy="286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1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842" y="1497987"/>
            <a:ext cx="7961315" cy="52076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CONTEXT</a:t>
            </a:r>
          </a:p>
          <a:p>
            <a:pPr marL="0" indent="0">
              <a:buNone/>
            </a:pPr>
            <a:endParaRPr lang="en-US" sz="1200" i="1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What was going on in the world when the event occurred?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How were things different then?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How might this have impacted the author’s point of view of the event?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E5DF0E-A00E-4369-B44E-78EF847FF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3328" y="1563326"/>
            <a:ext cx="8357450" cy="127520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lgerian" panose="04020705040A02060702" pitchFamily="82" charset="0"/>
              </a:rPr>
              <a:t>Organizing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Copyright © 2018 The Rittmann Group, LLC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1" y="2698750"/>
            <a:ext cx="3423618" cy="274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4" y="4296632"/>
            <a:ext cx="3532186" cy="2024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862691"/>
            <a:ext cx="4339433" cy="22177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35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13970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There Are Many Ways to Organize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642" y="1967888"/>
            <a:ext cx="7961315" cy="4090012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Some of the most common 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Outlines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Reports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Databases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Visuals such as graphs, charts, maps, timelines,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35729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13970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Importance of Organizing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742" y="1599588"/>
            <a:ext cx="7961315" cy="4090012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It becomes easier to </a:t>
            </a:r>
            <a:r>
              <a:rPr lang="en-US" b="1" i="1" u="sng" dirty="0">
                <a:latin typeface="Book Antiqua" panose="02040602050305030304" pitchFamily="18" charset="0"/>
              </a:rPr>
              <a:t>quickly</a:t>
            </a:r>
            <a:r>
              <a:rPr lang="en-US" dirty="0">
                <a:latin typeface="Book Antiqua" panose="02040602050305030304" pitchFamily="18" charset="0"/>
              </a:rPr>
              <a:t> retrieve info you’re looking for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Whenever you search for something online, chances are you use Google – Why?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Google has made it easy to </a:t>
            </a:r>
            <a:r>
              <a:rPr lang="en-US" b="1" i="1" u="sng" dirty="0">
                <a:latin typeface="Book Antiqua" panose="02040602050305030304" pitchFamily="18" charset="0"/>
              </a:rPr>
              <a:t>quickly</a:t>
            </a:r>
            <a:r>
              <a:rPr lang="en-US" i="1" dirty="0">
                <a:latin typeface="Book Antiqua" panose="02040602050305030304" pitchFamily="18" charset="0"/>
              </a:rPr>
              <a:t> obtain the info you’re searching for</a:t>
            </a:r>
          </a:p>
          <a:p>
            <a:pPr marL="457200" lvl="1" indent="0">
              <a:buNone/>
            </a:pPr>
            <a:endParaRPr lang="en-US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It also becomes easier to sort and categorize your information and then translate that info into an easy-to-follow story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2537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43328" y="1563326"/>
            <a:ext cx="8357450" cy="127520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lgerian" panose="04020705040A02060702" pitchFamily="82" charset="0"/>
              </a:rPr>
              <a:t>ANALYZING INFORMATION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/>
                </a:solidFill>
              </a:rPr>
              <a:t>Copyright © 2018 The Rittmann Group, LLC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846295"/>
            <a:ext cx="4851400" cy="31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53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072" y="252775"/>
            <a:ext cx="7961315" cy="1004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Book Antiqua" panose="02040602050305030304" pitchFamily="18" charset="0"/>
              </a:rPr>
              <a:t>Importance of Analyzing Information</a:t>
            </a:r>
            <a:endParaRPr lang="en-US" sz="4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19072" y="1539987"/>
            <a:ext cx="8085228" cy="432741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Book Antiqua" panose="02040602050305030304" pitchFamily="18" charset="0"/>
              </a:rPr>
              <a:t>Helps us to better understand the present and predict the future</a:t>
            </a:r>
          </a:p>
          <a:p>
            <a:pPr marL="0" indent="0">
              <a:buNone/>
            </a:pPr>
            <a:endParaRPr lang="en-US" sz="1000" b="1" dirty="0">
              <a:latin typeface="Book Antiqua" panose="02040602050305030304" pitchFamily="18" charset="0"/>
            </a:endParaRPr>
          </a:p>
          <a:p>
            <a:r>
              <a:rPr lang="en-US" b="1" dirty="0">
                <a:latin typeface="Book Antiqua" panose="02040602050305030304" pitchFamily="18" charset="0"/>
              </a:rPr>
              <a:t>Also, allows us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>
                <a:latin typeface="Book Antiqua" panose="02040602050305030304" pitchFamily="18" charset="0"/>
              </a:rPr>
              <a:t>Identify cause and effect relationships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>
                <a:latin typeface="Book Antiqua" panose="02040602050305030304" pitchFamily="18" charset="0"/>
              </a:rPr>
              <a:t>Compare and contrast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>
                <a:latin typeface="Book Antiqua" panose="02040602050305030304" pitchFamily="18" charset="0"/>
              </a:rPr>
              <a:t>Identify the main story of an event and summarize 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i="1" dirty="0">
                <a:latin typeface="Book Antiqua" panose="02040602050305030304" pitchFamily="18" charset="0"/>
              </a:rPr>
              <a:t>Draw conclusions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b="1" i="1" dirty="0">
              <a:latin typeface="Book Antiqua" panose="02040602050305030304" pitchFamily="18" charset="0"/>
            </a:endParaRPr>
          </a:p>
          <a:p>
            <a:endParaRPr lang="en-US" b="1" i="1" dirty="0">
              <a:latin typeface="Book Antiqua" panose="02040602050305030304" pitchFamily="18" charset="0"/>
            </a:endParaRPr>
          </a:p>
          <a:p>
            <a:endParaRPr lang="en-US" sz="4400" b="1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Predicting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742" y="1002688"/>
            <a:ext cx="8143769" cy="5715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By being able to </a:t>
            </a:r>
            <a:r>
              <a:rPr lang="en-US" b="1" i="1" u="sng" dirty="0">
                <a:latin typeface="Book Antiqua" panose="02040602050305030304" pitchFamily="18" charset="0"/>
              </a:rPr>
              <a:t>skillfully analyze information</a:t>
            </a:r>
            <a:r>
              <a:rPr lang="en-US" i="1" dirty="0">
                <a:latin typeface="Book Antiqua" panose="02040602050305030304" pitchFamily="18" charset="0"/>
              </a:rPr>
              <a:t>, we are better able to predict what will happen in the future</a:t>
            </a:r>
          </a:p>
          <a:p>
            <a:pPr marL="0" indent="0" algn="ctr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52" y="2057400"/>
            <a:ext cx="358136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6000" y="2819400"/>
            <a:ext cx="42799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Book Antiqua" panose="02040602050305030304" pitchFamily="18" charset="0"/>
              </a:rPr>
              <a:t>Can you think of any professions where its their job to try and predict the future?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Predicting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600" y="939188"/>
            <a:ext cx="8240713" cy="3709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ook Antiqua" panose="02040602050305030304" pitchFamily="18" charset="0"/>
              </a:rPr>
              <a:t>Weather meteorologists are a good example of a profession where it’s someone’s job to try and predict the future</a:t>
            </a: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100" u="sng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9" y="2298958"/>
            <a:ext cx="4964113" cy="350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5500" y="2414478"/>
            <a:ext cx="32638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FFFF"/>
                </a:solidFill>
                <a:latin typeface="Book Antiqua" panose="02040602050305030304" pitchFamily="18" charset="0"/>
              </a:rPr>
              <a:t>In this example, meteorologists use a large amount of information, </a:t>
            </a:r>
            <a:r>
              <a:rPr lang="en-US" sz="2800" b="1" i="1" u="sng" dirty="0">
                <a:solidFill>
                  <a:srgbClr val="FFFFFF"/>
                </a:solidFill>
                <a:latin typeface="Book Antiqua" panose="02040602050305030304" pitchFamily="18" charset="0"/>
              </a:rPr>
              <a:t>analyze</a:t>
            </a:r>
            <a:r>
              <a:rPr lang="en-US" sz="2800" i="1" dirty="0">
                <a:solidFill>
                  <a:srgbClr val="FFFFFF"/>
                </a:solidFill>
                <a:latin typeface="Book Antiqua" panose="02040602050305030304" pitchFamily="18" charset="0"/>
              </a:rPr>
              <a:t> it, and then create their weather forecast (prediction)</a:t>
            </a:r>
          </a:p>
        </p:txBody>
      </p:sp>
    </p:spTree>
    <p:extLst>
      <p:ext uri="{BB962C8B-B14F-4D97-AF65-F5344CB8AC3E}">
        <p14:creationId xmlns:p14="http://schemas.microsoft.com/office/powerpoint/2010/main" val="289265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62E8D-0505-47E4-9DAA-CBD2127F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BD59-6A85-4044-BF03-55E1E200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“Those who cannot remember the past are </a:t>
            </a:r>
            <a:r>
              <a:rPr lang="en-US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condemned to repeat it.”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What does this quote mean to you?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Calibri" panose="020F0502020204030204" pitchFamily="34" charset="0"/>
                <a:cs typeface="Times New Roman" panose="02020603050405020304" pitchFamily="18" charset="0"/>
              </a:rPr>
              <a:t>What does it say about the importance to study the past?</a:t>
            </a:r>
            <a:endParaRPr lang="en-US" sz="3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7ED5C0-EF83-40F5-9716-54DA2E17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1137028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Predicting the Future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6600" y="939188"/>
            <a:ext cx="8240713" cy="3709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Book Antiqua" panose="02040602050305030304" pitchFamily="18" charset="0"/>
              </a:rPr>
              <a:t>How might we be able to use history to help us predict the future?</a:t>
            </a:r>
          </a:p>
          <a:p>
            <a:pPr marL="0" indent="0">
              <a:buNone/>
            </a:pPr>
            <a:endParaRPr lang="en-US" sz="10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By understanding how and why things happened in the past, we are better able to  predict if, or when, similar occurrences will happen in the future </a:t>
            </a:r>
          </a:p>
          <a:p>
            <a:r>
              <a:rPr lang="en-US" dirty="0">
                <a:latin typeface="Book Antiqua" panose="02040602050305030304" pitchFamily="18" charset="0"/>
              </a:rPr>
              <a:t>If we don’t learn from the past, we are likely to repeat it</a:t>
            </a:r>
          </a:p>
          <a:p>
            <a:pPr marL="0" indent="0">
              <a:buNone/>
            </a:pPr>
            <a:endParaRPr lang="en-US" sz="1100" u="sng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4776784"/>
            <a:ext cx="65024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162" y="853601"/>
            <a:ext cx="7961315" cy="5915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If you eat healthy, you’ll grow big and strong!</a:t>
            </a: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Book Antiqua" panose="02040602050305030304" pitchFamily="18" charset="0"/>
              </a:rPr>
              <a:t>This statement is an example of a cause and effect relationship</a:t>
            </a:r>
          </a:p>
          <a:p>
            <a:r>
              <a:rPr lang="en-US" dirty="0">
                <a:latin typeface="Book Antiqua" panose="02040602050305030304" pitchFamily="18" charset="0"/>
              </a:rPr>
              <a:t>Eating healthy is the </a:t>
            </a:r>
            <a:r>
              <a:rPr lang="en-US" b="1" i="1" dirty="0">
                <a:latin typeface="Book Antiqua" panose="02040602050305030304" pitchFamily="18" charset="0"/>
              </a:rPr>
              <a:t>cause</a:t>
            </a:r>
          </a:p>
          <a:p>
            <a:r>
              <a:rPr lang="en-US" dirty="0">
                <a:latin typeface="Book Antiqua" panose="02040602050305030304" pitchFamily="18" charset="0"/>
              </a:rPr>
              <a:t>Growing big and strong is the </a:t>
            </a:r>
            <a:r>
              <a:rPr lang="en-US" b="1" i="1" dirty="0">
                <a:latin typeface="Book Antiqua" panose="02040602050305030304" pitchFamily="18" charset="0"/>
              </a:rPr>
              <a:t>effect</a:t>
            </a:r>
            <a:r>
              <a:rPr lang="en-US" dirty="0">
                <a:latin typeface="Book Antiqua" panose="02040602050305030304" pitchFamily="18" charset="0"/>
              </a:rPr>
              <a:t> of eating healthy</a:t>
            </a:r>
          </a:p>
          <a:p>
            <a:pPr marL="0" indent="0" algn="ctr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19072" y="74975"/>
            <a:ext cx="7961315" cy="10045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i="1" dirty="0">
                <a:latin typeface="Book Antiqua" panose="02040602050305030304" pitchFamily="18" charset="0"/>
              </a:rPr>
              <a:t>Cause and Effect</a:t>
            </a:r>
            <a:endParaRPr lang="en-US" sz="4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874" y="1333500"/>
            <a:ext cx="4241709" cy="2948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0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Comparing &amp; Contrasting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742" y="1002688"/>
            <a:ext cx="7961315" cy="5715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This is when we analyze the similarities and differences of something</a:t>
            </a:r>
          </a:p>
          <a:p>
            <a:pPr marL="0" indent="0" algn="ctr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We compare things when we explain two or more characteristics/traits that something has in </a:t>
            </a:r>
            <a:r>
              <a:rPr lang="en-US" b="1" u="sng" dirty="0">
                <a:latin typeface="Book Antiqua" panose="02040602050305030304" pitchFamily="18" charset="0"/>
              </a:rPr>
              <a:t>common</a:t>
            </a:r>
            <a:r>
              <a:rPr lang="en-US" dirty="0">
                <a:latin typeface="Book Antiqua" panose="02040602050305030304" pitchFamily="18" charset="0"/>
              </a:rPr>
              <a:t> with something 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Examples of comparative words: both, like, as well, same, similar, etc.</a:t>
            </a:r>
          </a:p>
          <a:p>
            <a:endParaRPr lang="en-US" sz="1000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We contrast things when we explain two or more characteristics/traits that make something </a:t>
            </a:r>
            <a:r>
              <a:rPr lang="en-US" b="1" u="sng" dirty="0">
                <a:latin typeface="Book Antiqua" panose="02040602050305030304" pitchFamily="18" charset="0"/>
              </a:rPr>
              <a:t>different</a:t>
            </a:r>
            <a:r>
              <a:rPr lang="en-US" dirty="0">
                <a:latin typeface="Book Antiqua" panose="02040602050305030304" pitchFamily="18" charset="0"/>
              </a:rPr>
              <a:t> from something else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Examples of contrasting words: although, instead, however, meanwhile, whereas,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36621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Main Story &amp; Summarizing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742" y="1002688"/>
            <a:ext cx="7961315" cy="57156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Whenever we analyze something, it’s important to be able to explain the stories main point while summarizing it clearly and concisely </a:t>
            </a:r>
          </a:p>
          <a:p>
            <a:pPr marL="0" indent="0" algn="ctr">
              <a:buNone/>
            </a:pP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u="sng" dirty="0">
                <a:latin typeface="Book Antiqua" panose="02040602050305030304" pitchFamily="18" charset="0"/>
              </a:rPr>
              <a:t>To do so, we:</a:t>
            </a:r>
          </a:p>
          <a:p>
            <a:pPr marL="0" indent="0">
              <a:buNone/>
            </a:pPr>
            <a:endParaRPr lang="en-US" sz="1100" u="sng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Identify the main story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This is usually in the first or last sentence of the first paragraph of a story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100" i="1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Focus on information that supports the main story</a:t>
            </a:r>
          </a:p>
          <a:p>
            <a:pPr marL="0" indent="0">
              <a:buNone/>
            </a:pPr>
            <a:endParaRPr lang="en-US" sz="1100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Summarize the story in your own words, in </a:t>
            </a:r>
            <a:r>
              <a:rPr lang="en-US" b="1" u="sng" dirty="0">
                <a:latin typeface="Book Antiqua" panose="02040602050305030304" pitchFamily="18" charset="0"/>
              </a:rPr>
              <a:t>ONE</a:t>
            </a:r>
            <a:r>
              <a:rPr lang="en-US" dirty="0">
                <a:latin typeface="Book Antiqua" panose="02040602050305030304" pitchFamily="18" charset="0"/>
              </a:rPr>
              <a:t> sentence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Imagine you can only use about ten words to describe something to someone, what would you say?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3681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19036" y="0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Drawing Conclusions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09742" y="1104288"/>
            <a:ext cx="7961315" cy="40900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latin typeface="Book Antiqua" panose="02040602050305030304" pitchFamily="18" charset="0"/>
              </a:rPr>
              <a:t>We draw a conclusion when we use information to make meaning out of something that isn’t clearly stated</a:t>
            </a:r>
            <a:endParaRPr lang="en-US" sz="1000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3200" u="sng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For example, your school’s principal says, “school should start earlier in the morning”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Given this statement, we can conclude that your principal very likely means that the school day should start </a:t>
            </a:r>
            <a:r>
              <a:rPr lang="en-US" i="1" u="sng" dirty="0">
                <a:latin typeface="Book Antiqua" panose="02040602050305030304" pitchFamily="18" charset="0"/>
              </a:rPr>
              <a:t>before</a:t>
            </a:r>
            <a:r>
              <a:rPr lang="en-US" i="1" dirty="0">
                <a:latin typeface="Book Antiqua" panose="02040602050305030304" pitchFamily="18" charset="0"/>
              </a:rPr>
              <a:t> your school’s </a:t>
            </a:r>
            <a:r>
              <a:rPr lang="en-US" i="1" u="sng" dirty="0">
                <a:latin typeface="Book Antiqua" panose="02040602050305030304" pitchFamily="18" charset="0"/>
              </a:rPr>
              <a:t>current</a:t>
            </a:r>
            <a:r>
              <a:rPr lang="en-US" i="1" dirty="0">
                <a:latin typeface="Book Antiqua" panose="02040602050305030304" pitchFamily="18" charset="0"/>
              </a:rPr>
              <a:t> start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11755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5056" y="0"/>
            <a:ext cx="7961315" cy="870333"/>
          </a:xfrm>
        </p:spPr>
        <p:txBody>
          <a:bodyPr>
            <a:noAutofit/>
          </a:bodyPr>
          <a:lstStyle/>
          <a:p>
            <a:r>
              <a:rPr lang="en-US" sz="5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lgerian" panose="04020705040A02060702" pitchFamily="82" charset="0"/>
              </a:rPr>
              <a:t>EXERCISE</a:t>
            </a:r>
            <a:endParaRPr lang="en-US" sz="320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05080" y="1009114"/>
            <a:ext cx="4305966" cy="6064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latin typeface="Book Antiqua" panose="02040602050305030304" pitchFamily="18" charset="0"/>
              </a:rPr>
              <a:t>Using the photograph of the gravestone to the right, what might we know about this person?</a:t>
            </a:r>
          </a:p>
          <a:p>
            <a:pPr marL="0" indent="0" algn="ctr">
              <a:buNone/>
            </a:pPr>
            <a:endParaRPr lang="en-US" sz="700" dirty="0"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When were they alive?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What was life like then?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Were any significant events occurring during their life or when they died?</a:t>
            </a:r>
          </a:p>
          <a:p>
            <a:pPr marL="0" indent="0">
              <a:buNone/>
            </a:pPr>
            <a:endParaRPr lang="en-US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sz="1000" dirty="0">
              <a:latin typeface="Book Antiqua" panose="0204060205030503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b="1" i="1" u="sng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46" y="1009650"/>
            <a:ext cx="392816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6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CEA16-5A50-44F4-A06F-EB64AE40E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47DC5-6579-4398-AFB3-DC07AA68D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skills and tools are needed to study History?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Use the Discussion Board to share your thoughts.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0B33F-7F07-4369-BC39-70AC50B26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224987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E9DB7-B745-4ACA-B293-6F29AB31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9107-383C-4883-AF3C-803294281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describe the skills and tools needed to study History.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9FE42B-375B-43A5-BCC5-2F654C3C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pic>
        <p:nvPicPr>
          <p:cNvPr id="6" name="Online Media 5" title="An Animated Introduction to Social Science">
            <a:hlinkClick r:id="" action="ppaction://media"/>
            <a:extLst>
              <a:ext uri="{FF2B5EF4-FFF2-40B4-BE49-F238E27FC236}">
                <a16:creationId xmlns:a16="http://schemas.microsoft.com/office/drawing/2014/main" id="{C40214DA-63EF-4E69-8D51-158BF69E14E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6435" y="3009239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F996-8263-4577-A791-3698CEDD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6557B-A328-40D6-A9D7-5835B8184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“Lesson Assignments” and down load a copy of the Guided Notes.</a:t>
            </a:r>
          </a:p>
          <a:p>
            <a:endParaRPr lang="en-US" dirty="0"/>
          </a:p>
          <a:p>
            <a:r>
              <a:rPr lang="en-US" dirty="0"/>
              <a:t>Take notes as we discuss the topic “Thinking Like a Historian.”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7C85D3-9318-4057-868B-11B0E244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2018 The Rittmann Group, LLC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1A3C9-625A-4A4A-B516-6203677C3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15" y="4300477"/>
            <a:ext cx="26193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9072" y="633775"/>
            <a:ext cx="7961315" cy="1004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i="1" dirty="0">
                <a:latin typeface="Book Antiqua" panose="02040602050305030304" pitchFamily="18" charset="0"/>
              </a:rPr>
              <a:t>What’s a “historian”?</a:t>
            </a:r>
            <a:endParaRPr lang="en-US" sz="4400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919072" y="2047987"/>
            <a:ext cx="7961315" cy="10045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i="1" dirty="0">
                <a:latin typeface="Book Antiqua" panose="02040602050305030304" pitchFamily="18" charset="0"/>
              </a:rPr>
              <a:t>Answer: A student or writer of history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071471" y="3559287"/>
            <a:ext cx="7961315" cy="133472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Example of “historian” used in a sentence: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b="1" i="1" dirty="0">
                <a:latin typeface="Book Antiqua" panose="02040602050305030304" pitchFamily="18" charset="0"/>
              </a:rPr>
              <a:t>In considering who’s the greatest president, historians take into account many different considerations.</a:t>
            </a:r>
          </a:p>
        </p:txBody>
      </p:sp>
    </p:spTree>
    <p:extLst>
      <p:ext uri="{BB962C8B-B14F-4D97-AF65-F5344CB8AC3E}">
        <p14:creationId xmlns:p14="http://schemas.microsoft.com/office/powerpoint/2010/main" val="302843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2162" y="967901"/>
            <a:ext cx="7961315" cy="2974555"/>
          </a:xfrm>
        </p:spPr>
        <p:txBody>
          <a:bodyPr>
            <a:norm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To better understand what’s happened in the past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To use our learnings about the past in order to:</a:t>
            </a:r>
          </a:p>
          <a:p>
            <a:pPr lvl="1"/>
            <a:r>
              <a:rPr lang="en-US" i="1" dirty="0">
                <a:latin typeface="Book Antiqua" panose="02040602050305030304" pitchFamily="18" charset="0"/>
              </a:rPr>
              <a:t>Avoid repeating undesirable events and scenarios </a:t>
            </a:r>
          </a:p>
          <a:p>
            <a:pPr lvl="1"/>
            <a:r>
              <a:rPr lang="en-US" i="1" dirty="0">
                <a:latin typeface="Book Antiqua" panose="02040602050305030304" pitchFamily="18" charset="0"/>
              </a:rPr>
              <a:t>To help us better predict the future</a:t>
            </a:r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919072" y="163875"/>
            <a:ext cx="7961315" cy="10045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i="1" dirty="0">
                <a:latin typeface="Book Antiqua" panose="02040602050305030304" pitchFamily="18" charset="0"/>
              </a:rPr>
              <a:t>Why do we care about history?</a:t>
            </a:r>
            <a:endParaRPr lang="en-US" sz="4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224" y="3022646"/>
            <a:ext cx="6877276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4436" y="2662811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Why it’s important to think like a historian?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242" y="3910988"/>
            <a:ext cx="7961315" cy="283684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To determine the accuracy, or inaccuracy, of information that we’re presented with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i="1" dirty="0">
                <a:latin typeface="Book Antiqua" panose="02040602050305030304" pitchFamily="18" charset="0"/>
              </a:rPr>
              <a:t>Use information that is based on FACT(S)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Be able to better form our own opinions by using factual information</a:t>
            </a:r>
          </a:p>
          <a:p>
            <a:r>
              <a:rPr lang="en-US" i="1" dirty="0">
                <a:latin typeface="Book Antiqua" panose="02040602050305030304" pitchFamily="18" charset="0"/>
              </a:rPr>
              <a:t>So that we’re less able to be swayed, or influenced, by others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14" y="166457"/>
            <a:ext cx="4645025" cy="236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</p:spTree>
    <p:extLst>
      <p:ext uri="{BB962C8B-B14F-4D97-AF65-F5344CB8AC3E}">
        <p14:creationId xmlns:p14="http://schemas.microsoft.com/office/powerpoint/2010/main" val="27590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7936" y="148211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Vocabulary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842" y="1497988"/>
            <a:ext cx="7961315" cy="2836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SOURCE</a:t>
            </a:r>
          </a:p>
          <a:p>
            <a:pPr marL="0" indent="0">
              <a:buNone/>
            </a:pPr>
            <a:r>
              <a:rPr lang="en-US" b="1" i="1" dirty="0">
                <a:latin typeface="Book Antiqua" panose="02040602050305030304" pitchFamily="18" charset="0"/>
              </a:rPr>
              <a:t>Where something comes from (this source of a river; the source of a book)</a:t>
            </a:r>
            <a:endParaRPr lang="en-US" i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en-US" i="1" dirty="0">
              <a:latin typeface="Book Antiqua" panose="0204060205030503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7E8E1-EC0E-40D5-9012-BFB2897F6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9978" y="3956196"/>
            <a:ext cx="3898281" cy="291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7936" y="148211"/>
            <a:ext cx="7961315" cy="1143239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FFFFFF"/>
                </a:solidFill>
                <a:latin typeface="Book Antiqua" panose="02040602050305030304" pitchFamily="18" charset="0"/>
                <a:ea typeface="+mn-ea"/>
                <a:cs typeface="+mn-cs"/>
              </a:rPr>
              <a:t>Vocabulary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842" y="1497988"/>
            <a:ext cx="7961315" cy="2836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u="sng" dirty="0">
                <a:latin typeface="Book Antiqua" panose="02040602050305030304" pitchFamily="18" charset="0"/>
              </a:rPr>
              <a:t>PRIMARY SOURCE</a:t>
            </a:r>
          </a:p>
          <a:p>
            <a:pPr marL="0" indent="0">
              <a:buNone/>
            </a:pPr>
            <a:r>
              <a:rPr lang="en-US" b="1" i="1" dirty="0">
                <a:latin typeface="Book Antiqua" panose="02040602050305030304" pitchFamily="18" charset="0"/>
              </a:rPr>
              <a:t>Definition: </a:t>
            </a:r>
            <a:r>
              <a:rPr lang="en-US" i="1" dirty="0">
                <a:latin typeface="Book Antiqua" panose="02040602050305030304" pitchFamily="18" charset="0"/>
              </a:rPr>
              <a:t>Someone who was present during an event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06069" y="6492875"/>
            <a:ext cx="3086100" cy="365125"/>
          </a:xfrm>
        </p:spPr>
        <p:txBody>
          <a:bodyPr/>
          <a:lstStyle/>
          <a:p>
            <a:r>
              <a:rPr lang="en-US" sz="1000" dirty="0"/>
              <a:t>Copyright © 2018 The Rittmann Group, LLC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381500"/>
            <a:ext cx="80391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aa8902ab18616a5d4c6f723c4985f9e5f8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unge_Bg_co_44_PowerPlugs_Template_8uux.v17.10.s.potx" id="{74DECFCA-C665-4AA3-A76D-CFAB96652B7B}" vid="{61C42D70-E372-474C-B55A-0FCD02F6F5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1214</Words>
  <Application>Microsoft Office PowerPoint</Application>
  <PresentationFormat>On-screen Show (4:3)</PresentationFormat>
  <Paragraphs>186</Paragraphs>
  <Slides>26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Algerian</vt:lpstr>
      <vt:lpstr>Arial</vt:lpstr>
      <vt:lpstr>Book Antiqua</vt:lpstr>
      <vt:lpstr>Calibri</vt:lpstr>
      <vt:lpstr>Calibri Light</vt:lpstr>
      <vt:lpstr>DK Northumbria</vt:lpstr>
      <vt:lpstr>Times New Roman</vt:lpstr>
      <vt:lpstr>Wingdings</vt:lpstr>
      <vt:lpstr>Office Theme</vt:lpstr>
      <vt:lpstr>Thinking Like a Historian</vt:lpstr>
      <vt:lpstr>Activator</vt:lpstr>
      <vt:lpstr>Learning Target</vt:lpstr>
      <vt:lpstr>Work Session</vt:lpstr>
      <vt:lpstr>PowerPoint Presentation</vt:lpstr>
      <vt:lpstr>PowerPoint Presentation</vt:lpstr>
      <vt:lpstr>Why it’s important to think like a historian?</vt:lpstr>
      <vt:lpstr>Vocabulary</vt:lpstr>
      <vt:lpstr>Vocabulary</vt:lpstr>
      <vt:lpstr>Vocabulary</vt:lpstr>
      <vt:lpstr>Vocabulary</vt:lpstr>
      <vt:lpstr>PowerPoint Presentation</vt:lpstr>
      <vt:lpstr>Organizing INFORMATION</vt:lpstr>
      <vt:lpstr>There Are Many Ways to Organize Information</vt:lpstr>
      <vt:lpstr>Importance of Organizing Information</vt:lpstr>
      <vt:lpstr>ANALYZING INFORMATION</vt:lpstr>
      <vt:lpstr>PowerPoint Presentation</vt:lpstr>
      <vt:lpstr>Predicting the Future</vt:lpstr>
      <vt:lpstr>Predicting the Future</vt:lpstr>
      <vt:lpstr>Predicting the Future</vt:lpstr>
      <vt:lpstr>PowerPoint Presentation</vt:lpstr>
      <vt:lpstr>Comparing &amp; Contrasting</vt:lpstr>
      <vt:lpstr>Main Story &amp; Summarizing</vt:lpstr>
      <vt:lpstr>Drawing Conclusions</vt:lpstr>
      <vt:lpstr>EXERCISE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Like a Historian</dc:title>
  <dc:creator>Derek Kamal</dc:creator>
  <cp:lastModifiedBy>Derek Kamal</cp:lastModifiedBy>
  <cp:revision>2</cp:revision>
  <dcterms:created xsi:type="dcterms:W3CDTF">2020-08-24T15:23:33Z</dcterms:created>
  <dcterms:modified xsi:type="dcterms:W3CDTF">2020-08-24T15:32:59Z</dcterms:modified>
</cp:coreProperties>
</file>